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handoutMasterIdLst>
    <p:handoutMasterId r:id="rId76"/>
  </p:handoutMasterIdLst>
  <p:sldIdLst>
    <p:sldId id="383" r:id="rId2"/>
    <p:sldId id="2101" r:id="rId3"/>
    <p:sldId id="2309" r:id="rId4"/>
    <p:sldId id="2132" r:id="rId5"/>
    <p:sldId id="2311" r:id="rId6"/>
    <p:sldId id="2125" r:id="rId7"/>
    <p:sldId id="2282" r:id="rId8"/>
    <p:sldId id="2310" r:id="rId9"/>
    <p:sldId id="2283" r:id="rId10"/>
    <p:sldId id="2260" r:id="rId11"/>
    <p:sldId id="2293" r:id="rId12"/>
    <p:sldId id="2295" r:id="rId13"/>
    <p:sldId id="2304" r:id="rId14"/>
    <p:sldId id="2305" r:id="rId15"/>
    <p:sldId id="2306" r:id="rId16"/>
    <p:sldId id="2296" r:id="rId17"/>
    <p:sldId id="2294" r:id="rId18"/>
    <p:sldId id="2297" r:id="rId19"/>
    <p:sldId id="2299" r:id="rId20"/>
    <p:sldId id="2300" r:id="rId21"/>
    <p:sldId id="2298" r:id="rId22"/>
    <p:sldId id="2301" r:id="rId23"/>
    <p:sldId id="2302" r:id="rId24"/>
    <p:sldId id="2312" r:id="rId25"/>
    <p:sldId id="2284" r:id="rId26"/>
    <p:sldId id="2267" r:id="rId27"/>
    <p:sldId id="2268" r:id="rId28"/>
    <p:sldId id="2270" r:id="rId29"/>
    <p:sldId id="2285" r:id="rId30"/>
    <p:sldId id="2307" r:id="rId31"/>
    <p:sldId id="2269" r:id="rId32"/>
    <p:sldId id="2286" r:id="rId33"/>
    <p:sldId id="2271" r:id="rId34"/>
    <p:sldId id="2273" r:id="rId35"/>
    <p:sldId id="2274" r:id="rId36"/>
    <p:sldId id="2314" r:id="rId37"/>
    <p:sldId id="2315" r:id="rId38"/>
    <p:sldId id="2320" r:id="rId39"/>
    <p:sldId id="2316" r:id="rId40"/>
    <p:sldId id="2317" r:id="rId41"/>
    <p:sldId id="2322" r:id="rId42"/>
    <p:sldId id="2321" r:id="rId43"/>
    <p:sldId id="2331" r:id="rId44"/>
    <p:sldId id="2332" r:id="rId45"/>
    <p:sldId id="2333" r:id="rId46"/>
    <p:sldId id="2323" r:id="rId47"/>
    <p:sldId id="2324" r:id="rId48"/>
    <p:sldId id="2325" r:id="rId49"/>
    <p:sldId id="2326" r:id="rId50"/>
    <p:sldId id="2330" r:id="rId51"/>
    <p:sldId id="2327" r:id="rId52"/>
    <p:sldId id="2328" r:id="rId53"/>
    <p:sldId id="2334" r:id="rId54"/>
    <p:sldId id="2287" r:id="rId55"/>
    <p:sldId id="2275" r:id="rId56"/>
    <p:sldId id="2335" r:id="rId57"/>
    <p:sldId id="2336" r:id="rId58"/>
    <p:sldId id="2337" r:id="rId59"/>
    <p:sldId id="2313" r:id="rId60"/>
    <p:sldId id="2288" r:id="rId61"/>
    <p:sldId id="2276" r:id="rId62"/>
    <p:sldId id="2277" r:id="rId63"/>
    <p:sldId id="2289" r:id="rId64"/>
    <p:sldId id="2278" r:id="rId65"/>
    <p:sldId id="2291" r:id="rId66"/>
    <p:sldId id="2279" r:id="rId67"/>
    <p:sldId id="2290" r:id="rId68"/>
    <p:sldId id="2280" r:id="rId69"/>
    <p:sldId id="2292" r:id="rId70"/>
    <p:sldId id="2281" r:id="rId71"/>
    <p:sldId id="2130" r:id="rId72"/>
    <p:sldId id="2338" r:id="rId73"/>
    <p:sldId id="736"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3769"/>
    <a:srgbClr val="75E5FE"/>
    <a:srgbClr val="070123"/>
    <a:srgbClr val="D1D9E8"/>
    <a:srgbClr val="B9C5D3"/>
    <a:srgbClr val="634631"/>
    <a:srgbClr val="D17729"/>
    <a:srgbClr val="6FD2E6"/>
    <a:srgbClr val="E0D010"/>
    <a:srgbClr val="01E9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874" autoAdjust="0"/>
    <p:restoredTop sz="85576" autoAdjust="0"/>
  </p:normalViewPr>
  <p:slideViewPr>
    <p:cSldViewPr snapToGrid="0">
      <p:cViewPr varScale="1">
        <p:scale>
          <a:sx n="79" d="100"/>
          <a:sy n="79" d="100"/>
        </p:scale>
        <p:origin x="1578" y="84"/>
      </p:cViewPr>
      <p:guideLst/>
    </p:cSldViewPr>
  </p:slideViewPr>
  <p:outlineViewPr>
    <p:cViewPr>
      <p:scale>
        <a:sx n="33" d="100"/>
        <a:sy n="33" d="100"/>
      </p:scale>
      <p:origin x="0" y="-16018"/>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7" d="100"/>
          <a:sy n="67" d="100"/>
        </p:scale>
        <p:origin x="3120"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77AEBF-AEC1-45A5-B179-18F5E28C33EF}" type="datetimeFigureOut">
              <a:rPr lang="en-US" smtClean="0"/>
              <a:t>7/6/2020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4221B-E47F-44A5-9916-62B842D044C8}" type="slidenum">
              <a:rPr lang="en-US" smtClean="0"/>
              <a:t>‹#›</a:t>
            </a:fld>
            <a:endParaRPr lang="en-US"/>
          </a:p>
        </p:txBody>
      </p:sp>
    </p:spTree>
    <p:extLst>
      <p:ext uri="{BB962C8B-B14F-4D97-AF65-F5344CB8AC3E}">
        <p14:creationId xmlns:p14="http://schemas.microsoft.com/office/powerpoint/2010/main" val="2762023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B390E-59C2-420B-AC05-781C728C616F}" type="datetimeFigureOut">
              <a:rPr lang="en-US" smtClean="0"/>
              <a:t>7/6/2020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A7CA5-FA0C-4D65-AD42-999E74428F08}" type="slidenum">
              <a:rPr lang="en-US" smtClean="0"/>
              <a:t>‹#›</a:t>
            </a:fld>
            <a:endParaRPr lang="en-US"/>
          </a:p>
        </p:txBody>
      </p:sp>
    </p:spTree>
    <p:extLst>
      <p:ext uri="{BB962C8B-B14F-4D97-AF65-F5344CB8AC3E}">
        <p14:creationId xmlns:p14="http://schemas.microsoft.com/office/powerpoint/2010/main" val="1392933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Because of pride and arrogance, false leadership, dissension amongst the brethren, and oppression, especially against the poor and weak God has decreed destruction on Israel and the nations. Israel had rebelled and abandon the LORD, the Holy One, by worshipping the gods and idols of the nations, which is nothing more than the expression of man’s arrogance, saying, “Look what I have made!” However, what man has made is fonder for the fire. </a:t>
            </a:r>
          </a:p>
        </p:txBody>
      </p:sp>
      <p:sp>
        <p:nvSpPr>
          <p:cNvPr id="4" name="Slide Number Placeholder 3"/>
          <p:cNvSpPr>
            <a:spLocks noGrp="1"/>
          </p:cNvSpPr>
          <p:nvPr>
            <p:ph type="sldNum" sz="quarter" idx="10"/>
          </p:nvPr>
        </p:nvSpPr>
        <p:spPr/>
        <p:txBody>
          <a:bodyPr/>
          <a:lstStyle/>
          <a:p>
            <a:fld id="{494A7CA5-FA0C-4D65-AD42-999E74428F08}" type="slidenum">
              <a:rPr lang="en-US" smtClean="0"/>
              <a:t>2</a:t>
            </a:fld>
            <a:endParaRPr lang="en-US"/>
          </a:p>
        </p:txBody>
      </p:sp>
    </p:spTree>
    <p:extLst>
      <p:ext uri="{BB962C8B-B14F-4D97-AF65-F5344CB8AC3E}">
        <p14:creationId xmlns:p14="http://schemas.microsoft.com/office/powerpoint/2010/main" val="14068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11</a:t>
            </a:fld>
            <a:endParaRPr lang="en-US"/>
          </a:p>
        </p:txBody>
      </p:sp>
    </p:spTree>
    <p:extLst>
      <p:ext uri="{BB962C8B-B14F-4D97-AF65-F5344CB8AC3E}">
        <p14:creationId xmlns:p14="http://schemas.microsoft.com/office/powerpoint/2010/main" val="1293462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12</a:t>
            </a:fld>
            <a:endParaRPr lang="en-US"/>
          </a:p>
        </p:txBody>
      </p:sp>
    </p:spTree>
    <p:extLst>
      <p:ext uri="{BB962C8B-B14F-4D97-AF65-F5344CB8AC3E}">
        <p14:creationId xmlns:p14="http://schemas.microsoft.com/office/powerpoint/2010/main" val="2063777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anointing is also a fulfillment of Isaiah 61:1 which Jesus applied to Himself when he read in the synagogue in Nazareth from the assigned reading of that day which in God’s providence was from Isaiah 61:1-2. After reading the passage stopping short of “the day of vengeance of our God”.</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“Then He closed the book, and gave it back to the attendant and sat down. And the eyes of all who were in the synagogue were fixed on Him. And He began to say to them, "Today this Scripture is fulfilled in your hearing." (Luke 4:20-22)</a:t>
            </a: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13</a:t>
            </a:fld>
            <a:endParaRPr lang="en-US"/>
          </a:p>
        </p:txBody>
      </p:sp>
    </p:spTree>
    <p:extLst>
      <p:ext uri="{BB962C8B-B14F-4D97-AF65-F5344CB8AC3E}">
        <p14:creationId xmlns:p14="http://schemas.microsoft.com/office/powerpoint/2010/main" val="1268589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Christ is the Greek translation of Messiah.</a:t>
            </a:r>
          </a:p>
        </p:txBody>
      </p:sp>
      <p:sp>
        <p:nvSpPr>
          <p:cNvPr id="4" name="Slide Number Placeholder 3"/>
          <p:cNvSpPr>
            <a:spLocks noGrp="1"/>
          </p:cNvSpPr>
          <p:nvPr>
            <p:ph type="sldNum" sz="quarter" idx="10"/>
          </p:nvPr>
        </p:nvSpPr>
        <p:spPr/>
        <p:txBody>
          <a:bodyPr/>
          <a:lstStyle/>
          <a:p>
            <a:fld id="{494A7CA5-FA0C-4D65-AD42-999E74428F08}" type="slidenum">
              <a:rPr lang="en-US" smtClean="0"/>
              <a:t>14</a:t>
            </a:fld>
            <a:endParaRPr lang="en-US"/>
          </a:p>
        </p:txBody>
      </p:sp>
    </p:spTree>
    <p:extLst>
      <p:ext uri="{BB962C8B-B14F-4D97-AF65-F5344CB8AC3E}">
        <p14:creationId xmlns:p14="http://schemas.microsoft.com/office/powerpoint/2010/main" val="3011493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Jesus confess to the woman at the well that He was the Messiah. </a:t>
            </a:r>
          </a:p>
        </p:txBody>
      </p:sp>
      <p:sp>
        <p:nvSpPr>
          <p:cNvPr id="4" name="Slide Number Placeholder 3"/>
          <p:cNvSpPr>
            <a:spLocks noGrp="1"/>
          </p:cNvSpPr>
          <p:nvPr>
            <p:ph type="sldNum" sz="quarter" idx="10"/>
          </p:nvPr>
        </p:nvSpPr>
        <p:spPr/>
        <p:txBody>
          <a:bodyPr/>
          <a:lstStyle/>
          <a:p>
            <a:fld id="{494A7CA5-FA0C-4D65-AD42-999E74428F08}" type="slidenum">
              <a:rPr lang="en-US" smtClean="0"/>
              <a:t>15</a:t>
            </a:fld>
            <a:endParaRPr lang="en-US"/>
          </a:p>
        </p:txBody>
      </p:sp>
    </p:spTree>
    <p:extLst>
      <p:ext uri="{BB962C8B-B14F-4D97-AF65-F5344CB8AC3E}">
        <p14:creationId xmlns:p14="http://schemas.microsoft.com/office/powerpoint/2010/main" val="56471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Holy Spirit came on He and empowered Him for ministry. Now remember that Jesus had humbled Himself and had given up the </a:t>
            </a:r>
            <a:r>
              <a:rPr lang="en-US" u="sng" baseline="0" dirty="0" smtClean="0"/>
              <a:t>USE</a:t>
            </a:r>
            <a:r>
              <a:rPr lang="en-US" baseline="0" dirty="0" smtClean="0"/>
              <a:t> of His divine attributes (even though He still possessed them, otherwise He would cease to be God) Because He did not USE His divine attributes He was therefore totally dependent on the Spirit. All that He did was by the divine power of the Holy Spirit and not by His own divine power.</a:t>
            </a:r>
          </a:p>
        </p:txBody>
      </p:sp>
      <p:sp>
        <p:nvSpPr>
          <p:cNvPr id="4" name="Slide Number Placeholder 3"/>
          <p:cNvSpPr>
            <a:spLocks noGrp="1"/>
          </p:cNvSpPr>
          <p:nvPr>
            <p:ph type="sldNum" sz="quarter" idx="10"/>
          </p:nvPr>
        </p:nvSpPr>
        <p:spPr/>
        <p:txBody>
          <a:bodyPr/>
          <a:lstStyle/>
          <a:p>
            <a:fld id="{494A7CA5-FA0C-4D65-AD42-999E74428F08}" type="slidenum">
              <a:rPr lang="en-US" smtClean="0"/>
              <a:t>16</a:t>
            </a:fld>
            <a:endParaRPr lang="en-US"/>
          </a:p>
        </p:txBody>
      </p:sp>
    </p:spTree>
    <p:extLst>
      <p:ext uri="{BB962C8B-B14F-4D97-AF65-F5344CB8AC3E}">
        <p14:creationId xmlns:p14="http://schemas.microsoft.com/office/powerpoint/2010/main" val="3465753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The Spirit first gave Him </a:t>
            </a:r>
            <a:r>
              <a:rPr lang="en-US" sz="1200" b="1" kern="1200" dirty="0" smtClean="0">
                <a:solidFill>
                  <a:schemeClr val="tx1"/>
                </a:solidFill>
                <a:effectLst/>
                <a:latin typeface="+mn-lt"/>
                <a:ea typeface="+mn-ea"/>
                <a:cs typeface="+mn-cs"/>
              </a:rPr>
              <a:t>wisdom</a:t>
            </a:r>
            <a:r>
              <a:rPr lang="en-US" sz="1200" kern="1200" dirty="0" smtClean="0">
                <a:solidFill>
                  <a:schemeClr val="tx1"/>
                </a:solidFill>
                <a:effectLst/>
                <a:latin typeface="+mn-lt"/>
                <a:ea typeface="+mn-ea"/>
                <a:cs typeface="+mn-cs"/>
              </a:rPr>
              <a:t> and understanding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which consists in the choice of the best means to secure the best ends. It’s knowing how to apply practically the knowledge one possesses.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Jesus relied</a:t>
            </a:r>
            <a:r>
              <a:rPr lang="en-US" sz="1200" kern="1200" baseline="0" dirty="0" smtClean="0">
                <a:solidFill>
                  <a:schemeClr val="tx1"/>
                </a:solidFill>
                <a:effectLst/>
                <a:latin typeface="+mn-lt"/>
                <a:ea typeface="+mn-ea"/>
                <a:cs typeface="+mn-cs"/>
              </a:rPr>
              <a:t> on the Spirit for wisdom and knowledge even He possessed those attributes Himself.</a:t>
            </a:r>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17</a:t>
            </a:fld>
            <a:endParaRPr lang="en-US"/>
          </a:p>
        </p:txBody>
      </p:sp>
    </p:spTree>
    <p:extLst>
      <p:ext uri="{BB962C8B-B14F-4D97-AF65-F5344CB8AC3E}">
        <p14:creationId xmlns:p14="http://schemas.microsoft.com/office/powerpoint/2010/main" val="624362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 will have a spirit of </a:t>
            </a:r>
            <a:r>
              <a:rPr lang="en-US" sz="1200" b="1" kern="1200" dirty="0" smtClean="0">
                <a:solidFill>
                  <a:schemeClr val="tx1"/>
                </a:solidFill>
                <a:effectLst/>
                <a:latin typeface="+mn-lt"/>
                <a:ea typeface="+mn-ea"/>
                <a:cs typeface="+mn-cs"/>
              </a:rPr>
              <a:t>counsel and might</a:t>
            </a:r>
            <a:r>
              <a:rPr lang="en-US" sz="1200" kern="1200" dirty="0" smtClean="0">
                <a:solidFill>
                  <a:schemeClr val="tx1"/>
                </a:solidFill>
                <a:effectLst/>
                <a:latin typeface="+mn-lt"/>
                <a:ea typeface="+mn-ea"/>
                <a:cs typeface="+mn-cs"/>
              </a:rPr>
              <a:t> -- He will be qualified to give counsel and advice as a public instructor or guide. He is the wonderful Counselor. Not only will he know what to do, and how to do it in the best way, but will also possess the power and boldness to carry it out. Unlike many leaders who know what to do, but because of fear fail to carry out what they know is right. Jesus was not to say and do what was necessary. Others proclaimed that no one spoke like He did.</a:t>
            </a:r>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18</a:t>
            </a:fld>
            <a:endParaRPr lang="en-US"/>
          </a:p>
        </p:txBody>
      </p:sp>
    </p:spTree>
    <p:extLst>
      <p:ext uri="{BB962C8B-B14F-4D97-AF65-F5344CB8AC3E}">
        <p14:creationId xmlns:p14="http://schemas.microsoft.com/office/powerpoint/2010/main" val="823639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19</a:t>
            </a:fld>
            <a:endParaRPr lang="en-US"/>
          </a:p>
        </p:txBody>
      </p:sp>
    </p:spTree>
    <p:extLst>
      <p:ext uri="{BB962C8B-B14F-4D97-AF65-F5344CB8AC3E}">
        <p14:creationId xmlns:p14="http://schemas.microsoft.com/office/powerpoint/2010/main" val="1693454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20</a:t>
            </a:fld>
            <a:endParaRPr lang="en-US"/>
          </a:p>
        </p:txBody>
      </p:sp>
    </p:spTree>
    <p:extLst>
      <p:ext uri="{BB962C8B-B14F-4D97-AF65-F5344CB8AC3E}">
        <p14:creationId xmlns:p14="http://schemas.microsoft.com/office/powerpoint/2010/main" val="2077838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Doom and destruction is decreed against Israel for offenses against a Holy God. He has decreed destruction and dispersion for His people. The destruction will come by the LORD from Assyria who is merely a tool the hand of God to accomplish His purposes. But the LORD has also decreed destruction upon the destroyer, Assyria (Chapter 10) by the hands of the Babylonians. But don’t put your trust in them neither for God is the God of all the nations and will bring destruction of all the nations that have rebelled and ignored His ways (Chapter 13-35).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if you trust in Him, like my servant Hezekiah, then you will escaped destruction, at least temporarily. So listen, learn, and live.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Hezekiah is not the anointed deliverer. There is yet One who will come “God with Us” who will bring in a kingdom characterizes by righteousness and justice, the Prince of peace. </a:t>
            </a:r>
          </a:p>
          <a:p>
            <a:endParaRPr lang="en-US" baseline="0" dirty="0" smtClean="0"/>
          </a:p>
          <a:p>
            <a:r>
              <a:rPr lang="en-US" baseline="0" dirty="0" smtClean="0"/>
              <a:t>There is hope. Hope shines out of darkness. The gloom and the doom is not final. The darkness and emptiness is not an end in itself but a means whereby God’s goodness can be manifested in the salvation of the land and the people. </a:t>
            </a:r>
          </a:p>
        </p:txBody>
      </p:sp>
      <p:sp>
        <p:nvSpPr>
          <p:cNvPr id="4" name="Slide Number Placeholder 3"/>
          <p:cNvSpPr>
            <a:spLocks noGrp="1"/>
          </p:cNvSpPr>
          <p:nvPr>
            <p:ph type="sldNum" sz="quarter" idx="10"/>
          </p:nvPr>
        </p:nvSpPr>
        <p:spPr/>
        <p:txBody>
          <a:bodyPr/>
          <a:lstStyle/>
          <a:p>
            <a:fld id="{494A7CA5-FA0C-4D65-AD42-999E74428F08}" type="slidenum">
              <a:rPr lang="en-US" smtClean="0"/>
              <a:t>3</a:t>
            </a:fld>
            <a:endParaRPr lang="en-US"/>
          </a:p>
        </p:txBody>
      </p:sp>
    </p:spTree>
    <p:extLst>
      <p:ext uri="{BB962C8B-B14F-4D97-AF65-F5344CB8AC3E}">
        <p14:creationId xmlns:p14="http://schemas.microsoft.com/office/powerpoint/2010/main" val="3925092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 will have a spirit of</a:t>
            </a:r>
            <a:r>
              <a:rPr lang="en-US" sz="1200" b="1" kern="1200" dirty="0" smtClean="0">
                <a:solidFill>
                  <a:schemeClr val="tx1"/>
                </a:solidFill>
                <a:effectLst/>
                <a:latin typeface="+mn-lt"/>
                <a:ea typeface="+mn-ea"/>
                <a:cs typeface="+mn-cs"/>
              </a:rPr>
              <a:t> knowledge and fear</a:t>
            </a:r>
            <a:r>
              <a:rPr lang="en-US" sz="1200" kern="1200" dirty="0" smtClean="0">
                <a:solidFill>
                  <a:schemeClr val="tx1"/>
                </a:solidFill>
                <a:effectLst/>
                <a:latin typeface="+mn-lt"/>
                <a:ea typeface="+mn-ea"/>
                <a:cs typeface="+mn-cs"/>
              </a:rPr>
              <a:t> -- He will have a knowledge of the attributes of God like no other: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things have been handed over to Me by My Father; and no one knows the Son except the Father; nor does anyone know the Father except the Son, and anyone to whom the Son wills to reveal Him" (Matt 11:27).  "No one has seen God at any time; the only begotten God who is in the bosom of the Father, He has explained Him" (John 1:18).</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 will have a reverence for God and His commands. Jesus' desire had no other than to please His Father and do His will.</a:t>
            </a:r>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21</a:t>
            </a:fld>
            <a:endParaRPr lang="en-US"/>
          </a:p>
        </p:txBody>
      </p:sp>
    </p:spTree>
    <p:extLst>
      <p:ext uri="{BB962C8B-B14F-4D97-AF65-F5344CB8AC3E}">
        <p14:creationId xmlns:p14="http://schemas.microsoft.com/office/powerpoint/2010/main" val="4268610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22</a:t>
            </a:fld>
            <a:endParaRPr lang="en-US"/>
          </a:p>
        </p:txBody>
      </p:sp>
    </p:spTree>
    <p:extLst>
      <p:ext uri="{BB962C8B-B14F-4D97-AF65-F5344CB8AC3E}">
        <p14:creationId xmlns:p14="http://schemas.microsoft.com/office/powerpoint/2010/main" val="2452712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23</a:t>
            </a:fld>
            <a:endParaRPr lang="en-US"/>
          </a:p>
        </p:txBody>
      </p:sp>
    </p:spTree>
    <p:extLst>
      <p:ext uri="{BB962C8B-B14F-4D97-AF65-F5344CB8AC3E}">
        <p14:creationId xmlns:p14="http://schemas.microsoft.com/office/powerpoint/2010/main" val="3883613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Additional characteristics of the Messiah, the idea servant King is more fully developed in Isaiah 49-55. </a:t>
            </a:r>
          </a:p>
          <a:p>
            <a:endParaRPr lang="en-US" baseline="0" dirty="0" smtClean="0"/>
          </a:p>
          <a:p>
            <a:r>
              <a:rPr lang="en-US" baseline="0" dirty="0" smtClean="0"/>
              <a:t>Additional characteristic are more fully developed concerning the idea Kingdom in Isaiah 56-66. </a:t>
            </a:r>
          </a:p>
          <a:p>
            <a:endParaRPr lang="en-US" baseline="0" dirty="0" smtClean="0"/>
          </a:p>
          <a:p>
            <a:r>
              <a:rPr lang="en-US" baseline="0" dirty="0" smtClean="0"/>
              <a:t>The characteristics of the Servant King and His kingdom are introduced here in Chapter 11 and 7.</a:t>
            </a:r>
          </a:p>
        </p:txBody>
      </p:sp>
      <p:sp>
        <p:nvSpPr>
          <p:cNvPr id="4" name="Slide Number Placeholder 3"/>
          <p:cNvSpPr>
            <a:spLocks noGrp="1"/>
          </p:cNvSpPr>
          <p:nvPr>
            <p:ph type="sldNum" sz="quarter" idx="10"/>
          </p:nvPr>
        </p:nvSpPr>
        <p:spPr/>
        <p:txBody>
          <a:bodyPr/>
          <a:lstStyle/>
          <a:p>
            <a:fld id="{494A7CA5-FA0C-4D65-AD42-999E74428F08}" type="slidenum">
              <a:rPr lang="en-US" smtClean="0"/>
              <a:t>24</a:t>
            </a:fld>
            <a:endParaRPr lang="en-US"/>
          </a:p>
        </p:txBody>
      </p:sp>
    </p:spTree>
    <p:extLst>
      <p:ext uri="{BB962C8B-B14F-4D97-AF65-F5344CB8AC3E}">
        <p14:creationId xmlns:p14="http://schemas.microsoft.com/office/powerpoint/2010/main" val="2512668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paragraph moves from the endowment of the Messiah to a description of the manner in which he carries out his rule. He will not govern on the basis of appearances, but will operate out of a fundamental righteousness and faithfulness. His ministerial rule will be carried out with perfect correctness. Absolute justice requires absolute knowledge which the Messiah will possess. Based on the fact he will have all possible knowledge to make his decisions. He will know the hearts of men.</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94A7CA5-FA0C-4D65-AD42-999E74428F08}" type="slidenum">
              <a:rPr lang="en-US" smtClean="0"/>
              <a:t>25</a:t>
            </a:fld>
            <a:endParaRPr lang="en-US"/>
          </a:p>
        </p:txBody>
      </p:sp>
    </p:spTree>
    <p:extLst>
      <p:ext uri="{BB962C8B-B14F-4D97-AF65-F5344CB8AC3E}">
        <p14:creationId xmlns:p14="http://schemas.microsoft.com/office/powerpoint/2010/main" val="1641871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contrast to human leader who base their decision on impartial information –</a:t>
            </a:r>
            <a:r>
              <a:rPr lang="en-US" sz="1200" kern="1200" baseline="0" dirty="0" smtClean="0">
                <a:solidFill>
                  <a:schemeClr val="tx1"/>
                </a:solidFill>
                <a:effectLst/>
                <a:latin typeface="+mn-lt"/>
                <a:ea typeface="+mn-ea"/>
                <a:cs typeface="+mn-cs"/>
              </a:rPr>
              <a:t> making judgements only by what they see and hear.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The coming Ruler will have an acute discrimination. Jesus exhibited knowledge that only God can possess: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Jesus, on His part, was not entrusting Himself to them, for He knew all men, and because He did not need anyone to testify concerning man, for He Himself knew what was in man. John 2:24-25</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For Jesus knew from the beginning who they were who did not believe, and who it was that would betray Him. John 6:64</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king will go deeper and will pierce beneath appearances to the underlying reality and be able to discern the true merits of every case and situation.</a:t>
            </a:r>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26</a:t>
            </a:fld>
            <a:endParaRPr lang="en-US"/>
          </a:p>
        </p:txBody>
      </p:sp>
    </p:spTree>
    <p:extLst>
      <p:ext uri="{BB962C8B-B14F-4D97-AF65-F5344CB8AC3E}">
        <p14:creationId xmlns:p14="http://schemas.microsoft.com/office/powerpoint/2010/main" val="1870539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The poor who are generally left out and do not receive the due process of the law will be judge with fairness.</a:t>
            </a: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27</a:t>
            </a:fld>
            <a:endParaRPr lang="en-US"/>
          </a:p>
        </p:txBody>
      </p:sp>
    </p:spTree>
    <p:extLst>
      <p:ext uri="{BB962C8B-B14F-4D97-AF65-F5344CB8AC3E}">
        <p14:creationId xmlns:p14="http://schemas.microsoft.com/office/powerpoint/2010/main" val="2255376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"He will strike the earth with the rod of his mouth"</a:t>
            </a:r>
            <a:r>
              <a:rPr lang="en-US" sz="1200" kern="1200" dirty="0" smtClean="0">
                <a:solidFill>
                  <a:schemeClr val="tx1"/>
                </a:solidFill>
                <a:effectLst/>
                <a:latin typeface="+mn-lt"/>
                <a:ea typeface="+mn-ea"/>
                <a:cs typeface="+mn-cs"/>
              </a:rPr>
              <a:t> -- Because He owns no allegiance to any earthly pressure groups, he can say and do what needs to be said and done in any given circumstance. His word alone is his weapon. His word is a rod (different from vs.1) of chastisement or correction. It is against those who dwell on the earth which is synonymous with the wicked. He will bring judgment upon the wicked with just a word. When the Messiah is revealed from heaven He is described as having coming out of his mouth a sharp two-edged sword (Rev. 1:16) and with this sword he will strike the nations</a:t>
            </a:r>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28</a:t>
            </a:fld>
            <a:endParaRPr lang="en-US"/>
          </a:p>
        </p:txBody>
      </p:sp>
    </p:spTree>
    <p:extLst>
      <p:ext uri="{BB962C8B-B14F-4D97-AF65-F5344CB8AC3E}">
        <p14:creationId xmlns:p14="http://schemas.microsoft.com/office/powerpoint/2010/main" val="238550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29</a:t>
            </a:fld>
            <a:endParaRPr lang="en-US"/>
          </a:p>
        </p:txBody>
      </p:sp>
    </p:spTree>
    <p:extLst>
      <p:ext uri="{BB962C8B-B14F-4D97-AF65-F5344CB8AC3E}">
        <p14:creationId xmlns:p14="http://schemas.microsoft.com/office/powerpoint/2010/main" val="13878733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30</a:t>
            </a:fld>
            <a:endParaRPr lang="en-US"/>
          </a:p>
        </p:txBody>
      </p:sp>
    </p:spTree>
    <p:extLst>
      <p:ext uri="{BB962C8B-B14F-4D97-AF65-F5344CB8AC3E}">
        <p14:creationId xmlns:p14="http://schemas.microsoft.com/office/powerpoint/2010/main" val="1985324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Soon a shoot from the root of Jesse, and son of David will arise and bring a final deliverance against all of Israel’s enemies and the nations. Satan will gather all the nations of the world in an attempt to annihilate God’s people, the physical descendants of Israel, only to be crushed by the LORD’s mighty hand. </a:t>
            </a:r>
          </a:p>
        </p:txBody>
      </p:sp>
      <p:sp>
        <p:nvSpPr>
          <p:cNvPr id="4" name="Slide Number Placeholder 3"/>
          <p:cNvSpPr>
            <a:spLocks noGrp="1"/>
          </p:cNvSpPr>
          <p:nvPr>
            <p:ph type="sldNum" sz="quarter" idx="10"/>
          </p:nvPr>
        </p:nvSpPr>
        <p:spPr/>
        <p:txBody>
          <a:bodyPr/>
          <a:lstStyle/>
          <a:p>
            <a:fld id="{494A7CA5-FA0C-4D65-AD42-999E74428F08}" type="slidenum">
              <a:rPr lang="en-US" smtClean="0"/>
              <a:t>4</a:t>
            </a:fld>
            <a:endParaRPr lang="en-US"/>
          </a:p>
        </p:txBody>
      </p:sp>
    </p:spTree>
    <p:extLst>
      <p:ext uri="{BB962C8B-B14F-4D97-AF65-F5344CB8AC3E}">
        <p14:creationId xmlns:p14="http://schemas.microsoft.com/office/powerpoint/2010/main" val="9867362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His word will be just, impartial, and authoritative. The Messiah will bring justice and equality upon the earth because fundamental to his own character will be two essential qualities: righteousness and faithfulness. Righteousness is that capacity for always doing the right thing in all circumstances. Faithfulness means to be dependable and true. His judgments and rule will always be right and consistent which results in complete dependability. These characteristics of righteousness and faithfulness is the belt which brings all the Messiah's other attributes together and are the qualities most basic and fundamental to all the others.</a:t>
            </a:r>
          </a:p>
          <a:p>
            <a:r>
              <a:rPr lang="en-US" sz="1200" kern="1200" dirty="0" smtClean="0">
                <a:solidFill>
                  <a:schemeClr val="tx1"/>
                </a:solidFill>
                <a:effectLst/>
                <a:latin typeface="+mn-lt"/>
                <a:ea typeface="+mn-ea"/>
                <a:cs typeface="+mn-cs"/>
              </a:rPr>
              <a:t> </a:t>
            </a:r>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31</a:t>
            </a:fld>
            <a:endParaRPr lang="en-US"/>
          </a:p>
        </p:txBody>
      </p:sp>
    </p:spTree>
    <p:extLst>
      <p:ext uri="{BB962C8B-B14F-4D97-AF65-F5344CB8AC3E}">
        <p14:creationId xmlns:p14="http://schemas.microsoft.com/office/powerpoint/2010/main" val="10704848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classic set of images is a description of the kind of security and safety which will characterize the Messiah's rule. The most helpless and innocent will be at ease with those who were formerly the most violent. </a:t>
            </a:r>
            <a:r>
              <a:rPr lang="en-US" sz="1200" b="1" kern="1200" dirty="0" smtClean="0">
                <a:solidFill>
                  <a:schemeClr val="tx1"/>
                </a:solidFill>
                <a:effectLst/>
                <a:latin typeface="+mn-lt"/>
                <a:ea typeface="+mn-ea"/>
                <a:cs typeface="+mn-cs"/>
              </a:rPr>
              <a:t>The overarching point</a:t>
            </a:r>
            <a:r>
              <a:rPr lang="en-US" sz="1200" kern="1200" dirty="0" smtClean="0">
                <a:solidFill>
                  <a:schemeClr val="tx1"/>
                </a:solidFill>
                <a:effectLst/>
                <a:latin typeface="+mn-lt"/>
                <a:ea typeface="+mn-ea"/>
                <a:cs typeface="+mn-cs"/>
              </a:rPr>
              <a:t> is that in the Messiah's reign the fear generally associated with insecurity, danger, and evil will be removed. The change will be so radical that it will not only cause a change in the heart of man, but will extend to the animal kingdom as well. The Messiah affect over the world will be cosmic, including the whole universe.</a:t>
            </a: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32</a:t>
            </a:fld>
            <a:endParaRPr lang="en-US"/>
          </a:p>
        </p:txBody>
      </p:sp>
    </p:spTree>
    <p:extLst>
      <p:ext uri="{BB962C8B-B14F-4D97-AF65-F5344CB8AC3E}">
        <p14:creationId xmlns:p14="http://schemas.microsoft.com/office/powerpoint/2010/main" val="36052135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33</a:t>
            </a:fld>
            <a:endParaRPr lang="en-US"/>
          </a:p>
        </p:txBody>
      </p:sp>
    </p:spTree>
    <p:extLst>
      <p:ext uri="{BB962C8B-B14F-4D97-AF65-F5344CB8AC3E}">
        <p14:creationId xmlns:p14="http://schemas.microsoft.com/office/powerpoint/2010/main" val="13078850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34</a:t>
            </a:fld>
            <a:endParaRPr lang="en-US"/>
          </a:p>
        </p:txBody>
      </p:sp>
    </p:spTree>
    <p:extLst>
      <p:ext uri="{BB962C8B-B14F-4D97-AF65-F5344CB8AC3E}">
        <p14:creationId xmlns:p14="http://schemas.microsoft.com/office/powerpoint/2010/main" val="41351942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In the Messiah's day will He comes in glory death itself will be conquered extending even to the animal kingdom and the principle of death will be erased. The animals will be so tamed that a small child will lead them. The animals will come under the subjection of man, just as God had originally designed.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earth will be full of the knowledge of God" -- even the animals will know God's ways and they shall be disposed to yield to his will producing universal peace and security.</a:t>
            </a:r>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35</a:t>
            </a:fld>
            <a:endParaRPr lang="en-US"/>
          </a:p>
        </p:txBody>
      </p:sp>
    </p:spTree>
    <p:extLst>
      <p:ext uri="{BB962C8B-B14F-4D97-AF65-F5344CB8AC3E}">
        <p14:creationId xmlns:p14="http://schemas.microsoft.com/office/powerpoint/2010/main" val="549188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36</a:t>
            </a:fld>
            <a:endParaRPr lang="en-US"/>
          </a:p>
        </p:txBody>
      </p:sp>
    </p:spTree>
    <p:extLst>
      <p:ext uri="{BB962C8B-B14F-4D97-AF65-F5344CB8AC3E}">
        <p14:creationId xmlns:p14="http://schemas.microsoft.com/office/powerpoint/2010/main" val="841102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Looking for the literal fulfillment of the words. A literal fulfillment of the prophecy would require a basic alteration of the nature of a wolf, a bear and the lion. Is this possible?</a:t>
            </a:r>
            <a:r>
              <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rPr>
              <a:t> That certainly not the case now. The current state of the affairs is this</a:t>
            </a:r>
            <a:endParaRPr lang="en-US" b="0"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37</a:t>
            </a:fld>
            <a:endParaRPr lang="en-US"/>
          </a:p>
        </p:txBody>
      </p:sp>
    </p:spTree>
    <p:extLst>
      <p:ext uri="{BB962C8B-B14F-4D97-AF65-F5344CB8AC3E}">
        <p14:creationId xmlns:p14="http://schemas.microsoft.com/office/powerpoint/2010/main" val="19103961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rPr>
              <a:t>Man lives in fear of the animals, especially deadly ones and he lives in fear of nature. Because some people do not believe that the nature of animals cannot be changed they believe that this passage cannot be interpreted literally or historically, but ought to be interpreted allegorically. </a:t>
            </a:r>
          </a:p>
          <a:p>
            <a:endPar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endParaRPr>
          </a:p>
          <a:p>
            <a:r>
              <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rPr>
              <a:t>Was there ever the case in the past when the nature of animal were different than in the present? Biblically, Yes!</a:t>
            </a:r>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38</a:t>
            </a:fld>
            <a:endParaRPr lang="en-US"/>
          </a:p>
        </p:txBody>
      </p:sp>
    </p:spTree>
    <p:extLst>
      <p:ext uri="{BB962C8B-B14F-4D97-AF65-F5344CB8AC3E}">
        <p14:creationId xmlns:p14="http://schemas.microsoft.com/office/powerpoint/2010/main" val="40176946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This is the impression we get from the garden</a:t>
            </a:r>
            <a:r>
              <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rPr>
              <a:t> of Eden, in Paradise, in which all creatures lived in peace and harmony. God brought the animals before Adam to be name by Him, not to be eaten or harmed by them. </a:t>
            </a:r>
            <a:endParaRPr lang="en-US" sz="1200" b="0" dirty="0" smtClean="0">
              <a:ln w="19050">
                <a:solidFill>
                  <a:srgbClr val="002060"/>
                </a:solidFill>
                <a:prstDash val="solid"/>
              </a:ln>
              <a:solidFill>
                <a:schemeClr val="bg1"/>
              </a:solidFill>
              <a:effectLst>
                <a:outerShdw blurRad="12700" dist="50800" dir="2700000" algn="tl" rotWithShape="0">
                  <a:schemeClr val="tx1"/>
                </a:outerShdw>
              </a:effectLst>
            </a:endParaRPr>
          </a:p>
          <a:p>
            <a:endParaRPr lang="en-US" b="0"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39</a:t>
            </a:fld>
            <a:endParaRPr lang="en-US"/>
          </a:p>
        </p:txBody>
      </p:sp>
    </p:spTree>
    <p:extLst>
      <p:ext uri="{BB962C8B-B14F-4D97-AF65-F5344CB8AC3E}">
        <p14:creationId xmlns:p14="http://schemas.microsoft.com/office/powerpoint/2010/main" val="29015929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This is the impression we get when God brought</a:t>
            </a:r>
            <a:r>
              <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rPr>
              <a:t> the animals to Noah in the ark.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rPr>
              <a:t>Can the natural of an animal change? No, may say,</a:t>
            </a:r>
            <a:endParaRPr lang="en-US" sz="1200" b="0" dirty="0" smtClean="0">
              <a:ln w="19050">
                <a:solidFill>
                  <a:srgbClr val="002060"/>
                </a:solidFill>
                <a:prstDash val="solid"/>
              </a:ln>
              <a:solidFill>
                <a:schemeClr val="bg1"/>
              </a:solidFill>
              <a:effectLst>
                <a:outerShdw blurRad="12700" dist="50800" dir="2700000" algn="tl" rotWithShape="0">
                  <a:schemeClr val="tx1"/>
                </a:outerShdw>
              </a:effectLst>
            </a:endParaRPr>
          </a:p>
          <a:p>
            <a:endParaRPr lang="en-US" b="0"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40</a:t>
            </a:fld>
            <a:endParaRPr lang="en-US"/>
          </a:p>
        </p:txBody>
      </p:sp>
    </p:spTree>
    <p:extLst>
      <p:ext uri="{BB962C8B-B14F-4D97-AF65-F5344CB8AC3E}">
        <p14:creationId xmlns:p14="http://schemas.microsoft.com/office/powerpoint/2010/main" val="2813319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Restoration is promised (Ch. 10:28-34) The LORD will come and establish His glorious kingdom on His mountain, Mt. Zion. His name will be called Jesus and He will be great, and will be called the Son of the Highest; and the Lord God will give Him the throne of His father David. And He will reign over the house of Jacob forever, and of His kingdom there will be no end.“ (Luke 1:31-33) The nation will become a great forest once again.</a:t>
            </a:r>
          </a:p>
          <a:p>
            <a:endParaRPr lang="en-US" baseline="0" dirty="0" smtClean="0"/>
          </a:p>
          <a:p>
            <a:r>
              <a:rPr lang="en-US" baseline="0" dirty="0" smtClean="0"/>
              <a:t>At that time, He will regather all of the dispersed remnant of Israel to Him from the four corners of the earth. They will live in peace amongst themselves and the nations that surrounded them. All nations will also come the LORD to be instructed by Him. For no one will say, “Do you know the LORD?” For everyone will know the LORD. </a:t>
            </a:r>
          </a:p>
        </p:txBody>
      </p:sp>
      <p:sp>
        <p:nvSpPr>
          <p:cNvPr id="4" name="Slide Number Placeholder 3"/>
          <p:cNvSpPr>
            <a:spLocks noGrp="1"/>
          </p:cNvSpPr>
          <p:nvPr>
            <p:ph type="sldNum" sz="quarter" idx="10"/>
          </p:nvPr>
        </p:nvSpPr>
        <p:spPr/>
        <p:txBody>
          <a:bodyPr/>
          <a:lstStyle/>
          <a:p>
            <a:fld id="{494A7CA5-FA0C-4D65-AD42-999E74428F08}" type="slidenum">
              <a:rPr lang="en-US" smtClean="0"/>
              <a:t>5</a:t>
            </a:fld>
            <a:endParaRPr lang="en-US"/>
          </a:p>
        </p:txBody>
      </p:sp>
    </p:spTree>
    <p:extLst>
      <p:ext uri="{BB962C8B-B14F-4D97-AF65-F5344CB8AC3E}">
        <p14:creationId xmlns:p14="http://schemas.microsoft.com/office/powerpoint/2010/main" val="38388266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The death of animals</a:t>
            </a:r>
            <a:r>
              <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rPr>
              <a:t> in natural, the way its always been, the way it is, the way it always will be. It was the ways things were for millions of years before man evolved on the earth. Its part of the survival of the fittest. And man is simply an advanced animal. So death will never cease.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rPr>
              <a:t>Wars, famines, pestilence, disease, oppression, death are all natural and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rPr>
              <a:t>Isaiah though gives us a vision of hope that things will change, that does not include the fear of death by wars, animal attacks and natural disasters. A vision of a coming world that people can live in peace with one another and with nature itself. </a:t>
            </a:r>
            <a:endParaRPr lang="en-US" sz="1200" b="0" dirty="0" smtClean="0">
              <a:ln w="19050">
                <a:solidFill>
                  <a:srgbClr val="002060"/>
                </a:solidFill>
                <a:prstDash val="solid"/>
              </a:ln>
              <a:solidFill>
                <a:schemeClr val="bg1"/>
              </a:solidFill>
              <a:effectLst>
                <a:outerShdw blurRad="12700" dist="50800" dir="2700000" algn="tl" rotWithShape="0">
                  <a:schemeClr val="tx1"/>
                </a:outerShdw>
              </a:effectLst>
            </a:endParaRPr>
          </a:p>
          <a:p>
            <a:endParaRPr lang="en-US" b="0"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41</a:t>
            </a:fld>
            <a:endParaRPr lang="en-US"/>
          </a:p>
        </p:txBody>
      </p:sp>
    </p:spTree>
    <p:extLst>
      <p:ext uri="{BB962C8B-B14F-4D97-AF65-F5344CB8AC3E}">
        <p14:creationId xmlns:p14="http://schemas.microsoft.com/office/powerpoint/2010/main" val="42210151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Nature looks in its own way to be liberated from the bondage of corruption and calamity for God children.</a:t>
            </a:r>
          </a:p>
        </p:txBody>
      </p:sp>
      <p:sp>
        <p:nvSpPr>
          <p:cNvPr id="4" name="Slide Number Placeholder 3"/>
          <p:cNvSpPr>
            <a:spLocks noGrp="1"/>
          </p:cNvSpPr>
          <p:nvPr>
            <p:ph type="sldNum" sz="quarter" idx="10"/>
          </p:nvPr>
        </p:nvSpPr>
        <p:spPr/>
        <p:txBody>
          <a:bodyPr/>
          <a:lstStyle/>
          <a:p>
            <a:fld id="{494A7CA5-FA0C-4D65-AD42-999E74428F08}" type="slidenum">
              <a:rPr lang="en-US" smtClean="0"/>
              <a:t>42</a:t>
            </a:fld>
            <a:endParaRPr lang="en-US"/>
          </a:p>
        </p:txBody>
      </p:sp>
    </p:spTree>
    <p:extLst>
      <p:ext uri="{BB962C8B-B14F-4D97-AF65-F5344CB8AC3E}">
        <p14:creationId xmlns:p14="http://schemas.microsoft.com/office/powerpoint/2010/main" val="12361994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Adam’s sin not only affected him it also affected the environment in which he existed. Adam’s environment was cursed because of his sin. He lost control and rule over the earth. His sin brought decay into the entire universe.</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Christ death was not only for the purpose of redeeming mankind, but it had even a greater effect. His death was not only for the elect, but for all men. His death had and will have even a cosmic effect and change, which will bring all things in subjection to Him.</a:t>
            </a:r>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43</a:t>
            </a:fld>
            <a:endParaRPr lang="en-US"/>
          </a:p>
        </p:txBody>
      </p:sp>
    </p:spTree>
    <p:extLst>
      <p:ext uri="{BB962C8B-B14F-4D97-AF65-F5344CB8AC3E}">
        <p14:creationId xmlns:p14="http://schemas.microsoft.com/office/powerpoint/2010/main" val="29310544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44</a:t>
            </a:fld>
            <a:endParaRPr lang="en-US"/>
          </a:p>
        </p:txBody>
      </p:sp>
    </p:spTree>
    <p:extLst>
      <p:ext uri="{BB962C8B-B14F-4D97-AF65-F5344CB8AC3E}">
        <p14:creationId xmlns:p14="http://schemas.microsoft.com/office/powerpoint/2010/main" val="16581020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If Christ can change the nature of man’s heart it is even less of a task for God to change the nature of the animals. Will He not do this? Change the nature of the animals? Christ can not only make an effectual change in the heart of men, but will make an effectual cosmic change in the nature and structure of the universe; to return the heaven and the earth to its original perfect state before the fall, where there was no death, no ferocious lions eating other animals as well. After God had completed his creative work He concluded that what He had made was very good! (Gen. 1:31). By the act of unrighteousness of Adam brought death into the world, so the one act of righteousness by Christ brought the abolishment of death.</a:t>
            </a:r>
            <a:endParaRPr lang="en-US" b="0"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45</a:t>
            </a:fld>
            <a:endParaRPr lang="en-US"/>
          </a:p>
        </p:txBody>
      </p:sp>
    </p:spTree>
    <p:extLst>
      <p:ext uri="{BB962C8B-B14F-4D97-AF65-F5344CB8AC3E}">
        <p14:creationId xmlns:p14="http://schemas.microsoft.com/office/powerpoint/2010/main" val="13867021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Many commentaries suggest that this passage should be interpreted only in a "moral sense" - giving only a description of a change in the human heart. It is an </a:t>
            </a:r>
            <a:r>
              <a:rPr lang="en-US" sz="1200" b="1" kern="1200" dirty="0" smtClean="0">
                <a:solidFill>
                  <a:schemeClr val="tx1"/>
                </a:solidFill>
                <a:effectLst/>
                <a:latin typeface="+mn-lt"/>
                <a:ea typeface="+mn-ea"/>
                <a:cs typeface="+mn-cs"/>
              </a:rPr>
              <a:t>"as if" </a:t>
            </a:r>
            <a:r>
              <a:rPr lang="en-US" sz="1200" kern="1200" dirty="0" smtClean="0">
                <a:solidFill>
                  <a:schemeClr val="tx1"/>
                </a:solidFill>
                <a:effectLst/>
                <a:latin typeface="+mn-lt"/>
                <a:ea typeface="+mn-ea"/>
                <a:cs typeface="+mn-cs"/>
              </a:rPr>
              <a:t>statement. It is not a description of a true reality of something that will actually occur in the future. It is not a reference to any literal change in the nature of animals. If this was a literal change then the wolf or the lion would cease to be defined as a lion, because in order for a lion to be a lion it must be ferocious, or it’s not a lion, as they define a lion. Barnes states that,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fair interpretation is that revolutions will be produced in the wild and evil passions on men (the only thing the gospel has to do), as great </a:t>
            </a:r>
            <a:r>
              <a:rPr lang="en-US" sz="1200" b="1" kern="1200" dirty="0" smtClean="0">
                <a:solidFill>
                  <a:schemeClr val="tx1"/>
                </a:solidFill>
                <a:effectLst/>
                <a:latin typeface="+mn-lt"/>
                <a:ea typeface="+mn-ea"/>
                <a:cs typeface="+mn-cs"/>
              </a:rPr>
              <a:t>“as if”</a:t>
            </a:r>
            <a:r>
              <a:rPr lang="en-US" sz="1200" kern="1200" dirty="0" smtClean="0">
                <a:solidFill>
                  <a:schemeClr val="tx1"/>
                </a:solidFill>
                <a:effectLst/>
                <a:latin typeface="+mn-lt"/>
                <a:ea typeface="+mn-ea"/>
                <a:cs typeface="+mn-cs"/>
              </a:rPr>
              <a:t> a change were produced in the animal creation and the most ferocious and the most helpless should dwell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They interpret this passage as an allegory.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46</a:t>
            </a:fld>
            <a:endParaRPr lang="en-US"/>
          </a:p>
        </p:txBody>
      </p:sp>
    </p:spTree>
    <p:extLst>
      <p:ext uri="{BB962C8B-B14F-4D97-AF65-F5344CB8AC3E}">
        <p14:creationId xmlns:p14="http://schemas.microsoft.com/office/powerpoint/2010/main" val="28196422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Many say that this should interpreted spiritually because this passage and others like it, are allegorical. An allegory is a prolong metaphor, a rhetorical device given it a sense higher than the literal. The allegory was develop in Greece around the sixth century BC. </a:t>
            </a:r>
          </a:p>
        </p:txBody>
      </p:sp>
      <p:sp>
        <p:nvSpPr>
          <p:cNvPr id="4" name="Slide Number Placeholder 3"/>
          <p:cNvSpPr>
            <a:spLocks noGrp="1"/>
          </p:cNvSpPr>
          <p:nvPr>
            <p:ph type="sldNum" sz="quarter" idx="10"/>
          </p:nvPr>
        </p:nvSpPr>
        <p:spPr/>
        <p:txBody>
          <a:bodyPr/>
          <a:lstStyle/>
          <a:p>
            <a:fld id="{494A7CA5-FA0C-4D65-AD42-999E74428F08}" type="slidenum">
              <a:rPr lang="en-US" smtClean="0"/>
              <a:t>47</a:t>
            </a:fld>
            <a:endParaRPr lang="en-US"/>
          </a:p>
        </p:txBody>
      </p:sp>
    </p:spTree>
    <p:extLst>
      <p:ext uri="{BB962C8B-B14F-4D97-AF65-F5344CB8AC3E}">
        <p14:creationId xmlns:p14="http://schemas.microsoft.com/office/powerpoint/2010/main" val="24384314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The Alexandria School of theology introduced the allegorical interpretation to the church</a:t>
            </a:r>
            <a:r>
              <a:rPr lang="en-US" sz="12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1200" b="1" baseline="0"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1200" kern="1200" dirty="0" smtClean="0">
                <a:solidFill>
                  <a:schemeClr val="tx1"/>
                </a:solidFill>
                <a:effectLst/>
                <a:latin typeface="+mn-lt"/>
                <a:ea typeface="+mn-ea"/>
                <a:cs typeface="+mn-cs"/>
              </a:rPr>
              <a:t>Clement of Alexandria</a:t>
            </a:r>
            <a:r>
              <a:rPr lang="en-US" sz="1200" kern="1200" baseline="0" dirty="0" smtClean="0">
                <a:solidFill>
                  <a:schemeClr val="tx1"/>
                </a:solidFill>
                <a:effectLst/>
                <a:latin typeface="+mn-lt"/>
                <a:ea typeface="+mn-ea"/>
                <a:cs typeface="+mn-cs"/>
              </a:rPr>
              <a:t>, became the head of the school there in 190 AD. A philosopher throughout his life, saw Greek philosophy as a preparation for Christ. Along with Origen (231) they believed that </a:t>
            </a:r>
            <a:r>
              <a:rPr lang="en-US" sz="1200" u="none" kern="1200" baseline="0" dirty="0" smtClean="0">
                <a:solidFill>
                  <a:schemeClr val="tx1"/>
                </a:solidFill>
                <a:effectLst/>
                <a:latin typeface="+mn-lt"/>
                <a:ea typeface="+mn-ea"/>
                <a:cs typeface="+mn-cs"/>
              </a:rPr>
              <a:t>all Scripture</a:t>
            </a:r>
            <a:r>
              <a:rPr lang="en-US" sz="1200" kern="1200" baseline="0" dirty="0" smtClean="0">
                <a:solidFill>
                  <a:schemeClr val="tx1"/>
                </a:solidFill>
                <a:effectLst/>
                <a:latin typeface="+mn-lt"/>
                <a:ea typeface="+mn-ea"/>
                <a:cs typeface="+mn-cs"/>
              </a:rPr>
              <a:t> should be interpreted allegorically. Origin valued the mystical meaning more than the literal. </a:t>
            </a:r>
          </a:p>
        </p:txBody>
      </p:sp>
      <p:sp>
        <p:nvSpPr>
          <p:cNvPr id="4" name="Slide Number Placeholder 3"/>
          <p:cNvSpPr>
            <a:spLocks noGrp="1"/>
          </p:cNvSpPr>
          <p:nvPr>
            <p:ph type="sldNum" sz="quarter" idx="10"/>
          </p:nvPr>
        </p:nvSpPr>
        <p:spPr/>
        <p:txBody>
          <a:bodyPr/>
          <a:lstStyle/>
          <a:p>
            <a:fld id="{494A7CA5-FA0C-4D65-AD42-999E74428F08}" type="slidenum">
              <a:rPr lang="en-US" smtClean="0"/>
              <a:t>48</a:t>
            </a:fld>
            <a:endParaRPr lang="en-US"/>
          </a:p>
        </p:txBody>
      </p:sp>
    </p:spTree>
    <p:extLst>
      <p:ext uri="{BB962C8B-B14F-4D97-AF65-F5344CB8AC3E}">
        <p14:creationId xmlns:p14="http://schemas.microsoft.com/office/powerpoint/2010/main" val="27584896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According to Eerdmans Handbook of the History of Christian, “their crucial achievement of Clement and Origin was to put the gospel in terms which could be understood by the people familiar with the highest forms of Greek culture.” (p. 79) They were also responsible for laying the theological foundation for asceticism. </a:t>
            </a:r>
            <a:endParaRPr lang="en-US" b="0"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49</a:t>
            </a:fld>
            <a:endParaRPr lang="en-US"/>
          </a:p>
        </p:txBody>
      </p:sp>
    </p:spTree>
    <p:extLst>
      <p:ext uri="{BB962C8B-B14F-4D97-AF65-F5344CB8AC3E}">
        <p14:creationId xmlns:p14="http://schemas.microsoft.com/office/powerpoint/2010/main" val="1444946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 premillennial view was the held by the church prior to the Alexandrian School.</a:t>
            </a:r>
          </a:p>
        </p:txBody>
      </p:sp>
      <p:sp>
        <p:nvSpPr>
          <p:cNvPr id="4" name="Slide Number Placeholder 3"/>
          <p:cNvSpPr>
            <a:spLocks noGrp="1"/>
          </p:cNvSpPr>
          <p:nvPr>
            <p:ph type="sldNum" sz="quarter" idx="10"/>
          </p:nvPr>
        </p:nvSpPr>
        <p:spPr/>
        <p:txBody>
          <a:bodyPr/>
          <a:lstStyle/>
          <a:p>
            <a:fld id="{494A7CA5-FA0C-4D65-AD42-999E74428F08}" type="slidenum">
              <a:rPr lang="en-US" smtClean="0"/>
              <a:t>50</a:t>
            </a:fld>
            <a:endParaRPr lang="en-US"/>
          </a:p>
        </p:txBody>
      </p:sp>
    </p:spTree>
    <p:extLst>
      <p:ext uri="{BB962C8B-B14F-4D97-AF65-F5344CB8AC3E}">
        <p14:creationId xmlns:p14="http://schemas.microsoft.com/office/powerpoint/2010/main" val="2505415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chapter 11 will see now the rule of the branch of Jesse, the character and characteristics of the Son of David, the anointed One, the promise Messiah, and the promise Messianic age to come.</a:t>
            </a:r>
          </a:p>
        </p:txBody>
      </p:sp>
      <p:sp>
        <p:nvSpPr>
          <p:cNvPr id="4" name="Slide Number Placeholder 3"/>
          <p:cNvSpPr>
            <a:spLocks noGrp="1"/>
          </p:cNvSpPr>
          <p:nvPr>
            <p:ph type="sldNum" sz="quarter" idx="10"/>
          </p:nvPr>
        </p:nvSpPr>
        <p:spPr/>
        <p:txBody>
          <a:bodyPr/>
          <a:lstStyle/>
          <a:p>
            <a:fld id="{494A7CA5-FA0C-4D65-AD42-999E74428F08}" type="slidenum">
              <a:rPr lang="en-US" smtClean="0"/>
              <a:t>6</a:t>
            </a:fld>
            <a:endParaRPr lang="en-US"/>
          </a:p>
        </p:txBody>
      </p:sp>
    </p:spTree>
    <p:extLst>
      <p:ext uri="{BB962C8B-B14F-4D97-AF65-F5344CB8AC3E}">
        <p14:creationId xmlns:p14="http://schemas.microsoft.com/office/powerpoint/2010/main" val="28872380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20000"/>
              </a:lnSpc>
            </a:pP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The church rejected the allegorical interpretation of </a:t>
            </a:r>
            <a:r>
              <a:rPr lang="en-US" sz="1200" b="0" u="sng" dirty="0" smtClean="0">
                <a:ln w="19050">
                  <a:solidFill>
                    <a:srgbClr val="002060"/>
                  </a:solidFill>
                  <a:prstDash val="solid"/>
                </a:ln>
                <a:solidFill>
                  <a:schemeClr val="bg1"/>
                </a:solidFill>
                <a:effectLst>
                  <a:outerShdw blurRad="12700" dist="50800" dir="2700000" algn="tl" rotWithShape="0">
                    <a:schemeClr val="tx1"/>
                  </a:outerShdw>
                </a:effectLst>
              </a:rPr>
              <a:t>all</a:t>
            </a: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 Scripture, declaring it heretical, but Augustine (who</a:t>
            </a:r>
            <a:r>
              <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rPr>
              <a:t> lived in the 5</a:t>
            </a:r>
            <a:r>
              <a:rPr lang="en-US" sz="1200" b="0" baseline="30000" dirty="0" smtClean="0">
                <a:ln w="19050">
                  <a:solidFill>
                    <a:srgbClr val="002060"/>
                  </a:solidFill>
                  <a:prstDash val="solid"/>
                </a:ln>
                <a:solidFill>
                  <a:schemeClr val="bg1"/>
                </a:solidFill>
                <a:effectLst>
                  <a:outerShdw blurRad="12700" dist="50800" dir="2700000" algn="tl" rotWithShape="0">
                    <a:schemeClr val="tx1"/>
                  </a:outerShdw>
                </a:effectLst>
              </a:rPr>
              <a:t>th</a:t>
            </a:r>
            <a:r>
              <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rPr>
              <a:t> century) </a:t>
            </a: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retained the allegorical method of interpretation for all unfulfilled prophecy. Jerome is chiefly responsible for introducing</a:t>
            </a:r>
            <a:r>
              <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rPr>
              <a:t> allegory into the Roman church. </a:t>
            </a: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This became the standard</a:t>
            </a:r>
            <a:r>
              <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rPr>
              <a:t> for the church until the Reformation, a 1000 years later.</a:t>
            </a:r>
          </a:p>
          <a:p>
            <a:pPr algn="just">
              <a:lnSpc>
                <a:spcPct val="120000"/>
              </a:lnSpc>
            </a:pPr>
            <a:endPar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endParaRPr>
          </a:p>
          <a:p>
            <a:pPr algn="just">
              <a:lnSpc>
                <a:spcPct val="120000"/>
              </a:lnSpc>
            </a:pPr>
            <a:endParaRPr lang="en-US" b="0"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51</a:t>
            </a:fld>
            <a:endParaRPr lang="en-US"/>
          </a:p>
        </p:txBody>
      </p:sp>
    </p:spTree>
    <p:extLst>
      <p:ext uri="{BB962C8B-B14F-4D97-AF65-F5344CB8AC3E}">
        <p14:creationId xmlns:p14="http://schemas.microsoft.com/office/powerpoint/2010/main" val="32275925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20000"/>
              </a:lnSpc>
            </a:pPr>
            <a:r>
              <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rPr>
              <a:t>Luther, Melanchthon, and Calvin rejected the allegory because it was too subjective and uncontrollable. They began to develop a historical view of prophecy in which promises of judgment and restoration is fulfilled throughout church history.</a:t>
            </a:r>
          </a:p>
          <a:p>
            <a:pPr algn="just">
              <a:lnSpc>
                <a:spcPct val="120000"/>
              </a:lnSpc>
            </a:pPr>
            <a:endPar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endParaRPr>
          </a:p>
          <a:p>
            <a:pPr algn="just">
              <a:lnSpc>
                <a:spcPct val="120000"/>
              </a:lnSpc>
            </a:pPr>
            <a:r>
              <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rPr>
              <a:t>“Today many adopted a combination of the </a:t>
            </a:r>
            <a:r>
              <a:rPr lang="en-US" sz="1200" b="0" baseline="0" dirty="0" err="1" smtClean="0">
                <a:ln w="19050">
                  <a:solidFill>
                    <a:srgbClr val="002060"/>
                  </a:solidFill>
                  <a:prstDash val="solid"/>
                </a:ln>
                <a:solidFill>
                  <a:schemeClr val="bg1"/>
                </a:solidFill>
                <a:effectLst>
                  <a:outerShdw blurRad="12700" dist="50800" dir="2700000" algn="tl" rotWithShape="0">
                    <a:schemeClr val="tx1"/>
                  </a:outerShdw>
                </a:effectLst>
              </a:rPr>
              <a:t>Preterist</a:t>
            </a:r>
            <a:r>
              <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rPr>
              <a:t> view (past) or the Historical view (present) which gives the interpreter a great deal of freedom but leaves his results mostly subjective.” (</a:t>
            </a:r>
            <a:r>
              <a:rPr lang="en-US" sz="1200" b="0" baseline="0" dirty="0" err="1" smtClean="0">
                <a:ln w="19050">
                  <a:solidFill>
                    <a:srgbClr val="002060"/>
                  </a:solidFill>
                  <a:prstDash val="solid"/>
                </a:ln>
                <a:solidFill>
                  <a:schemeClr val="bg1"/>
                </a:solidFill>
                <a:effectLst>
                  <a:outerShdw blurRad="12700" dist="50800" dir="2700000" algn="tl" rotWithShape="0">
                    <a:schemeClr val="tx1"/>
                  </a:outerShdw>
                </a:effectLst>
              </a:rPr>
              <a:t>Walrvoord</a:t>
            </a:r>
            <a:r>
              <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rPr>
              <a:t>, The Revelation of Jesus Christ), p. 21)</a:t>
            </a:r>
            <a:endParaRPr lang="en-US" b="0"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52</a:t>
            </a:fld>
            <a:endParaRPr lang="en-US"/>
          </a:p>
        </p:txBody>
      </p:sp>
    </p:spTree>
    <p:extLst>
      <p:ext uri="{BB962C8B-B14F-4D97-AF65-F5344CB8AC3E}">
        <p14:creationId xmlns:p14="http://schemas.microsoft.com/office/powerpoint/2010/main" val="25384503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True peace and security can be historically and literally possible. For all things are possible with God. The futurist approach recognizes that there are figure of speech, metaphors, and symbolism in various prophecies, (a list of 39 different literary devices used in Scripture) but there is no good reason to use two different methods of interpretations, one for non-prophetic passages and one for all unfulfilled prophecies, one objective and one subjective. </a:t>
            </a:r>
          </a:p>
        </p:txBody>
      </p:sp>
      <p:sp>
        <p:nvSpPr>
          <p:cNvPr id="4" name="Slide Number Placeholder 3"/>
          <p:cNvSpPr>
            <a:spLocks noGrp="1"/>
          </p:cNvSpPr>
          <p:nvPr>
            <p:ph type="sldNum" sz="quarter" idx="10"/>
          </p:nvPr>
        </p:nvSpPr>
        <p:spPr/>
        <p:txBody>
          <a:bodyPr/>
          <a:lstStyle/>
          <a:p>
            <a:fld id="{494A7CA5-FA0C-4D65-AD42-999E74428F08}" type="slidenum">
              <a:rPr lang="en-US" smtClean="0"/>
              <a:t>53</a:t>
            </a:fld>
            <a:endParaRPr lang="en-US"/>
          </a:p>
        </p:txBody>
      </p:sp>
    </p:spTree>
    <p:extLst>
      <p:ext uri="{BB962C8B-B14F-4D97-AF65-F5344CB8AC3E}">
        <p14:creationId xmlns:p14="http://schemas.microsoft.com/office/powerpoint/2010/main" val="620377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54</a:t>
            </a:fld>
            <a:endParaRPr lang="en-US"/>
          </a:p>
        </p:txBody>
      </p:sp>
    </p:spTree>
    <p:extLst>
      <p:ext uri="{BB962C8B-B14F-4D97-AF65-F5344CB8AC3E}">
        <p14:creationId xmlns:p14="http://schemas.microsoft.com/office/powerpoint/2010/main" val="3615466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Many say that this refers to the Gentiles</a:t>
            </a:r>
            <a:r>
              <a:rPr lang="en-US" sz="1200" kern="1200" baseline="0" dirty="0" smtClean="0">
                <a:solidFill>
                  <a:schemeClr val="tx1"/>
                </a:solidFill>
                <a:effectLst/>
                <a:latin typeface="+mn-lt"/>
                <a:ea typeface="+mn-ea"/>
                <a:cs typeface="+mn-cs"/>
              </a:rPr>
              <a:t> coming to Christ in the church. However, the church is nonexistent in the Old Testament. The church is “the ecclesia”  a group of “called out ones” from the nations and the nation of Israel into one body or assembly of believers. The church is never called a nation, ruled by a king. There is no reference to Jesus as being the king of the church.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a:t>
            </a:r>
            <a:r>
              <a:rPr lang="en-US" sz="1200" kern="1200" baseline="0" dirty="0" smtClean="0">
                <a:solidFill>
                  <a:schemeClr val="tx1"/>
                </a:solidFill>
                <a:effectLst/>
                <a:latin typeface="+mn-lt"/>
                <a:ea typeface="+mn-ea"/>
                <a:cs typeface="+mn-cs"/>
              </a:rPr>
              <a:t> say the </a:t>
            </a:r>
            <a:r>
              <a:rPr lang="en-US" sz="1200" kern="1200" dirty="0" smtClean="0">
                <a:solidFill>
                  <a:schemeClr val="tx1"/>
                </a:solidFill>
                <a:effectLst/>
                <a:latin typeface="+mn-lt"/>
                <a:ea typeface="+mn-ea"/>
                <a:cs typeface="+mn-cs"/>
              </a:rPr>
              <a:t>“resting place” is a reference to the gospel church, the new Mt. Zion. However,</a:t>
            </a:r>
            <a:r>
              <a:rPr lang="en-US" sz="1200" kern="1200" baseline="0" dirty="0" smtClean="0">
                <a:solidFill>
                  <a:schemeClr val="tx1"/>
                </a:solidFill>
                <a:effectLst/>
                <a:latin typeface="+mn-lt"/>
                <a:ea typeface="+mn-ea"/>
                <a:cs typeface="+mn-cs"/>
              </a:rPr>
              <a:t> Psalm 132 13-14 says,</a:t>
            </a:r>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55</a:t>
            </a:fld>
            <a:endParaRPr lang="en-US"/>
          </a:p>
        </p:txBody>
      </p:sp>
    </p:spTree>
    <p:extLst>
      <p:ext uri="{BB962C8B-B14F-4D97-AF65-F5344CB8AC3E}">
        <p14:creationId xmlns:p14="http://schemas.microsoft.com/office/powerpoint/2010/main" val="6341659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God hid in Himself, not in His Word, not in the Old Testament, the mystery which we call the church.</a:t>
            </a:r>
          </a:p>
        </p:txBody>
      </p:sp>
      <p:sp>
        <p:nvSpPr>
          <p:cNvPr id="4" name="Slide Number Placeholder 3"/>
          <p:cNvSpPr>
            <a:spLocks noGrp="1"/>
          </p:cNvSpPr>
          <p:nvPr>
            <p:ph type="sldNum" sz="quarter" idx="10"/>
          </p:nvPr>
        </p:nvSpPr>
        <p:spPr/>
        <p:txBody>
          <a:bodyPr/>
          <a:lstStyle/>
          <a:p>
            <a:fld id="{494A7CA5-FA0C-4D65-AD42-999E74428F08}" type="slidenum">
              <a:rPr lang="en-US" smtClean="0"/>
              <a:t>56</a:t>
            </a:fld>
            <a:endParaRPr lang="en-US"/>
          </a:p>
        </p:txBody>
      </p:sp>
    </p:spTree>
    <p:extLst>
      <p:ext uri="{BB962C8B-B14F-4D97-AF65-F5344CB8AC3E}">
        <p14:creationId xmlns:p14="http://schemas.microsoft.com/office/powerpoint/2010/main" val="31916289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is unique and different is unity of Gentiles and Jews together as equals in one body.</a:t>
            </a:r>
          </a:p>
          <a:p>
            <a:endParaRPr lang="en-US" baseline="0" dirty="0" smtClean="0"/>
          </a:p>
          <a:p>
            <a:r>
              <a:rPr lang="en-US" baseline="0" dirty="0" smtClean="0"/>
              <a:t>“I became a minister according to the stewardship from God which was given to me for you, to fulfill the word of God, the mystery which has been hidden from ages and from generations, but now has been revealed to His saints. To them God willed to make known what are the riches of the glory of this mystery among the Gentiles: which is Christ in you, the hope of glory.” (Col 1:25-28)</a:t>
            </a: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57</a:t>
            </a:fld>
            <a:endParaRPr lang="en-US"/>
          </a:p>
        </p:txBody>
      </p:sp>
    </p:spTree>
    <p:extLst>
      <p:ext uri="{BB962C8B-B14F-4D97-AF65-F5344CB8AC3E}">
        <p14:creationId xmlns:p14="http://schemas.microsoft.com/office/powerpoint/2010/main" val="38897761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the messianic age Israel will be a nation living with peace and harmony with the nations of the earth. There will be no one big nation.</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a:t>
            </a:r>
            <a:r>
              <a:rPr lang="en-US" sz="1200" kern="1200" baseline="0" dirty="0" smtClean="0">
                <a:solidFill>
                  <a:schemeClr val="tx1"/>
                </a:solidFill>
                <a:effectLst/>
                <a:latin typeface="+mn-lt"/>
                <a:ea typeface="+mn-ea"/>
                <a:cs typeface="+mn-cs"/>
              </a:rPr>
              <a:t> say the </a:t>
            </a:r>
            <a:r>
              <a:rPr lang="en-US" sz="1200" kern="1200" dirty="0" smtClean="0">
                <a:solidFill>
                  <a:schemeClr val="tx1"/>
                </a:solidFill>
                <a:effectLst/>
                <a:latin typeface="+mn-lt"/>
                <a:ea typeface="+mn-ea"/>
                <a:cs typeface="+mn-cs"/>
              </a:rPr>
              <a:t>“resting place” is a reference to the gospel church, the new Mt. Zion. However,</a:t>
            </a:r>
            <a:r>
              <a:rPr lang="en-US" sz="1200" kern="1200" baseline="0" dirty="0" smtClean="0">
                <a:solidFill>
                  <a:schemeClr val="tx1"/>
                </a:solidFill>
                <a:effectLst/>
                <a:latin typeface="+mn-lt"/>
                <a:ea typeface="+mn-ea"/>
                <a:cs typeface="+mn-cs"/>
              </a:rPr>
              <a:t> Psalm 132 13-14 says,</a:t>
            </a:r>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58</a:t>
            </a:fld>
            <a:endParaRPr lang="en-US"/>
          </a:p>
        </p:txBody>
      </p:sp>
    </p:spTree>
    <p:extLst>
      <p:ext uri="{BB962C8B-B14F-4D97-AF65-F5344CB8AC3E}">
        <p14:creationId xmlns:p14="http://schemas.microsoft.com/office/powerpoint/2010/main" val="12865737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59</a:t>
            </a:fld>
            <a:endParaRPr lang="en-US"/>
          </a:p>
        </p:txBody>
      </p:sp>
    </p:spTree>
    <p:extLst>
      <p:ext uri="{BB962C8B-B14F-4D97-AF65-F5344CB8AC3E}">
        <p14:creationId xmlns:p14="http://schemas.microsoft.com/office/powerpoint/2010/main" val="3416268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60</a:t>
            </a:fld>
            <a:endParaRPr lang="en-US"/>
          </a:p>
        </p:txBody>
      </p:sp>
    </p:spTree>
    <p:extLst>
      <p:ext uri="{BB962C8B-B14F-4D97-AF65-F5344CB8AC3E}">
        <p14:creationId xmlns:p14="http://schemas.microsoft.com/office/powerpoint/2010/main" val="354936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house (decedents) of David will fall into decay and obscurity yet there will arise from this family, an illustrious descendant none other than Jesus of Nazareth. When Jesus was born the royal family had fallen in decay. Jesus parents were poor, living in a obscure place, unknown, all the glory of the family had departed, yet that glory was going to be restored to an even greater degree that ever before.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Even though David's family, Judah and all of Israel were going to be cut down, God's promise to David to establish a descendant of his on the throne forever, still stands.</a:t>
            </a: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7</a:t>
            </a:fld>
            <a:endParaRPr lang="en-US"/>
          </a:p>
        </p:txBody>
      </p:sp>
    </p:spTree>
    <p:extLst>
      <p:ext uri="{BB962C8B-B14F-4D97-AF65-F5344CB8AC3E}">
        <p14:creationId xmlns:p14="http://schemas.microsoft.com/office/powerpoint/2010/main" val="11504326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first time was when God lead them out of Egypt. The second time will be even greater because the God will lead them to the promise land not just from one nation, but from many nations all over the earth, from every corner of the earth.</a:t>
            </a:r>
          </a:p>
          <a:p>
            <a:endParaRPr lang="en-US" baseline="0" dirty="0" smtClean="0"/>
          </a:p>
          <a:p>
            <a:r>
              <a:rPr lang="en-US" baseline="0" dirty="0" smtClean="0"/>
              <a:t>Though it was significant evert, the second time was </a:t>
            </a:r>
            <a:r>
              <a:rPr lang="en-US" u="sng" baseline="0" dirty="0" smtClean="0"/>
              <a:t>not</a:t>
            </a:r>
            <a:r>
              <a:rPr lang="en-US" baseline="0" dirty="0" smtClean="0"/>
              <a:t> the remnant that returned from Babylon. That return was from only one nation and only a small remnant returned while the majority stayed behind. This recover will bring every physical child of Abraham back to the land.</a:t>
            </a:r>
          </a:p>
          <a:p>
            <a:endParaRPr lang="en-US" baseline="0" dirty="0" smtClean="0"/>
          </a:p>
          <a:p>
            <a:r>
              <a:rPr lang="en-US" baseline="0" dirty="0" smtClean="0"/>
              <a:t>The establishment of the nation of Israel in 1948 and the large number of Jews that have returned to Israel since that time is also significant. But I believe even today there are still more Jews living outside of the land of Israel than live within its borders.</a:t>
            </a:r>
          </a:p>
        </p:txBody>
      </p:sp>
      <p:sp>
        <p:nvSpPr>
          <p:cNvPr id="4" name="Slide Number Placeholder 3"/>
          <p:cNvSpPr>
            <a:spLocks noGrp="1"/>
          </p:cNvSpPr>
          <p:nvPr>
            <p:ph type="sldNum" sz="quarter" idx="10"/>
          </p:nvPr>
        </p:nvSpPr>
        <p:spPr/>
        <p:txBody>
          <a:bodyPr/>
          <a:lstStyle/>
          <a:p>
            <a:fld id="{494A7CA5-FA0C-4D65-AD42-999E74428F08}" type="slidenum">
              <a:rPr lang="en-US" smtClean="0"/>
              <a:t>61</a:t>
            </a:fld>
            <a:endParaRPr lang="en-US"/>
          </a:p>
        </p:txBody>
      </p:sp>
    </p:spTree>
    <p:extLst>
      <p:ext uri="{BB962C8B-B14F-4D97-AF65-F5344CB8AC3E}">
        <p14:creationId xmlns:p14="http://schemas.microsoft.com/office/powerpoint/2010/main" val="3289485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62</a:t>
            </a:fld>
            <a:endParaRPr lang="en-US"/>
          </a:p>
        </p:txBody>
      </p:sp>
    </p:spTree>
    <p:extLst>
      <p:ext uri="{BB962C8B-B14F-4D97-AF65-F5344CB8AC3E}">
        <p14:creationId xmlns:p14="http://schemas.microsoft.com/office/powerpoint/2010/main" val="4826738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internal strife between the tribes of Israel will be heal and will live in peace amongst each other.</a:t>
            </a:r>
          </a:p>
        </p:txBody>
      </p:sp>
      <p:sp>
        <p:nvSpPr>
          <p:cNvPr id="4" name="Slide Number Placeholder 3"/>
          <p:cNvSpPr>
            <a:spLocks noGrp="1"/>
          </p:cNvSpPr>
          <p:nvPr>
            <p:ph type="sldNum" sz="quarter" idx="10"/>
          </p:nvPr>
        </p:nvSpPr>
        <p:spPr/>
        <p:txBody>
          <a:bodyPr/>
          <a:lstStyle/>
          <a:p>
            <a:fld id="{494A7CA5-FA0C-4D65-AD42-999E74428F08}" type="slidenum">
              <a:rPr lang="en-US" smtClean="0"/>
              <a:t>63</a:t>
            </a:fld>
            <a:endParaRPr lang="en-US"/>
          </a:p>
        </p:txBody>
      </p:sp>
    </p:spTree>
    <p:extLst>
      <p:ext uri="{BB962C8B-B14F-4D97-AF65-F5344CB8AC3E}">
        <p14:creationId xmlns:p14="http://schemas.microsoft.com/office/powerpoint/2010/main" val="30686643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64</a:t>
            </a:fld>
            <a:endParaRPr lang="en-US"/>
          </a:p>
        </p:txBody>
      </p:sp>
    </p:spTree>
    <p:extLst>
      <p:ext uri="{BB962C8B-B14F-4D97-AF65-F5344CB8AC3E}">
        <p14:creationId xmlns:p14="http://schemas.microsoft.com/office/powerpoint/2010/main" val="39073291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65</a:t>
            </a:fld>
            <a:endParaRPr lang="en-US"/>
          </a:p>
        </p:txBody>
      </p:sp>
    </p:spTree>
    <p:extLst>
      <p:ext uri="{BB962C8B-B14F-4D97-AF65-F5344CB8AC3E}">
        <p14:creationId xmlns:p14="http://schemas.microsoft.com/office/powerpoint/2010/main" val="33010890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will only be peace when Israel’s enemies are defeated, and made subject to them, under the authority of the anointed One.</a:t>
            </a:r>
          </a:p>
        </p:txBody>
      </p:sp>
      <p:sp>
        <p:nvSpPr>
          <p:cNvPr id="4" name="Slide Number Placeholder 3"/>
          <p:cNvSpPr>
            <a:spLocks noGrp="1"/>
          </p:cNvSpPr>
          <p:nvPr>
            <p:ph type="sldNum" sz="quarter" idx="10"/>
          </p:nvPr>
        </p:nvSpPr>
        <p:spPr/>
        <p:txBody>
          <a:bodyPr/>
          <a:lstStyle/>
          <a:p>
            <a:fld id="{494A7CA5-FA0C-4D65-AD42-999E74428F08}" type="slidenum">
              <a:rPr lang="en-US" smtClean="0"/>
              <a:t>66</a:t>
            </a:fld>
            <a:endParaRPr lang="en-US"/>
          </a:p>
        </p:txBody>
      </p:sp>
    </p:spTree>
    <p:extLst>
      <p:ext uri="{BB962C8B-B14F-4D97-AF65-F5344CB8AC3E}">
        <p14:creationId xmlns:p14="http://schemas.microsoft.com/office/powerpoint/2010/main" val="36476247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67</a:t>
            </a:fld>
            <a:endParaRPr lang="en-US"/>
          </a:p>
        </p:txBody>
      </p:sp>
    </p:spTree>
    <p:extLst>
      <p:ext uri="{BB962C8B-B14F-4D97-AF65-F5344CB8AC3E}">
        <p14:creationId xmlns:p14="http://schemas.microsoft.com/office/powerpoint/2010/main" val="19600636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God will literally, historically will remove all physical barriers that would hinderer the remnant of Israel from returning to their Land. The events surrounding their return will be a greater miracle than it was when they left Egypt the first time. The LORD will dry up this time two rivers, not just one.</a:t>
            </a:r>
          </a:p>
          <a:p>
            <a:endParaRPr lang="en-US" baseline="0" dirty="0" smtClean="0"/>
          </a:p>
          <a:p>
            <a:r>
              <a:rPr lang="en-US" baseline="0" dirty="0" smtClean="0"/>
              <a:t>The transformation of the land and the earth is given more development in chapters 56-66.</a:t>
            </a:r>
          </a:p>
        </p:txBody>
      </p:sp>
      <p:sp>
        <p:nvSpPr>
          <p:cNvPr id="4" name="Slide Number Placeholder 3"/>
          <p:cNvSpPr>
            <a:spLocks noGrp="1"/>
          </p:cNvSpPr>
          <p:nvPr>
            <p:ph type="sldNum" sz="quarter" idx="10"/>
          </p:nvPr>
        </p:nvSpPr>
        <p:spPr/>
        <p:txBody>
          <a:bodyPr/>
          <a:lstStyle/>
          <a:p>
            <a:fld id="{494A7CA5-FA0C-4D65-AD42-999E74428F08}" type="slidenum">
              <a:rPr lang="en-US" smtClean="0"/>
              <a:t>68</a:t>
            </a:fld>
            <a:endParaRPr lang="en-US"/>
          </a:p>
        </p:txBody>
      </p:sp>
    </p:spTree>
    <p:extLst>
      <p:ext uri="{BB962C8B-B14F-4D97-AF65-F5344CB8AC3E}">
        <p14:creationId xmlns:p14="http://schemas.microsoft.com/office/powerpoint/2010/main" val="15807528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69</a:t>
            </a:fld>
            <a:endParaRPr lang="en-US"/>
          </a:p>
        </p:txBody>
      </p:sp>
    </p:spTree>
    <p:extLst>
      <p:ext uri="{BB962C8B-B14F-4D97-AF65-F5344CB8AC3E}">
        <p14:creationId xmlns:p14="http://schemas.microsoft.com/office/powerpoint/2010/main" val="35859566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expressway with no traffic jams will run from Assyria through the Land of Israel all the way to Egypt. </a:t>
            </a:r>
          </a:p>
          <a:p>
            <a:endParaRPr lang="en-US" baseline="0" dirty="0" smtClean="0"/>
          </a:p>
          <a:p>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“as it was for Israel in the day that he came up from the land of Egypt” – was that an historic</a:t>
            </a:r>
            <a:r>
              <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rPr>
              <a:t> literal event? I rest my case!</a:t>
            </a:r>
            <a:endParaRPr lang="en-US" b="0"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70</a:t>
            </a:fld>
            <a:endParaRPr lang="en-US"/>
          </a:p>
        </p:txBody>
      </p:sp>
    </p:spTree>
    <p:extLst>
      <p:ext uri="{BB962C8B-B14F-4D97-AF65-F5344CB8AC3E}">
        <p14:creationId xmlns:p14="http://schemas.microsoft.com/office/powerpoint/2010/main" val="292946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in that day the branch of the Lord will become beauty and glory, the fruit of the land, exaltation, and honor, for the survivors/remnant of Israel" (4:2)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Even though David's family, Judah and all of Israel were going to be cut down, God's promise to David to establish a descendant of his on the throne forever, still stands.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8</a:t>
            </a:fld>
            <a:endParaRPr lang="en-US"/>
          </a:p>
        </p:txBody>
      </p:sp>
    </p:spTree>
    <p:extLst>
      <p:ext uri="{BB962C8B-B14F-4D97-AF65-F5344CB8AC3E}">
        <p14:creationId xmlns:p14="http://schemas.microsoft.com/office/powerpoint/2010/main" val="18251273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71</a:t>
            </a:fld>
            <a:endParaRPr lang="en-US"/>
          </a:p>
        </p:txBody>
      </p:sp>
    </p:spTree>
    <p:extLst>
      <p:ext uri="{BB962C8B-B14F-4D97-AF65-F5344CB8AC3E}">
        <p14:creationId xmlns:p14="http://schemas.microsoft.com/office/powerpoint/2010/main" val="16325248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72</a:t>
            </a:fld>
            <a:endParaRPr lang="en-US"/>
          </a:p>
        </p:txBody>
      </p:sp>
    </p:spTree>
    <p:extLst>
      <p:ext uri="{BB962C8B-B14F-4D97-AF65-F5344CB8AC3E}">
        <p14:creationId xmlns:p14="http://schemas.microsoft.com/office/powerpoint/2010/main" val="42335461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73</a:t>
            </a:fld>
            <a:endParaRPr lang="en-US"/>
          </a:p>
        </p:txBody>
      </p:sp>
    </p:spTree>
    <p:extLst>
      <p:ext uri="{BB962C8B-B14F-4D97-AF65-F5344CB8AC3E}">
        <p14:creationId xmlns:p14="http://schemas.microsoft.com/office/powerpoint/2010/main" val="2716574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Verse 1 announced the Messiah's humble origin and birth. Isaiah proceeds to describe His extraordinary endowment, powers, and gifts. No doubt a reference to the Holy Spirit. The Spirit of Yahweh shall rest upon Him - a spirit producing wisdom, understanding, etc. - all characteristics trace to the Holy Spirit in Scripture (I Cor. 12:8-11).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Messiah will be empowered with the gifts and qualifications for His ministerial rule. The Davidic kings had come to manifest a spirit which had little of God in it and unless the Messiah is truly gifted with the Spirit of God, His rule would be no different than theirs.</a:t>
            </a: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9</a:t>
            </a:fld>
            <a:endParaRPr lang="en-US"/>
          </a:p>
        </p:txBody>
      </p:sp>
    </p:spTree>
    <p:extLst>
      <p:ext uri="{BB962C8B-B14F-4D97-AF65-F5344CB8AC3E}">
        <p14:creationId xmlns:p14="http://schemas.microsoft.com/office/powerpoint/2010/main" val="996827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Spirit came and rested on Jesus:</a:t>
            </a: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10</a:t>
            </a:fld>
            <a:endParaRPr lang="en-US"/>
          </a:p>
        </p:txBody>
      </p:sp>
    </p:spTree>
    <p:extLst>
      <p:ext uri="{BB962C8B-B14F-4D97-AF65-F5344CB8AC3E}">
        <p14:creationId xmlns:p14="http://schemas.microsoft.com/office/powerpoint/2010/main" val="3654258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88949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169552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678224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412172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7A0DF6-AE89-4619-BBA1-51BD8DD6DDAC}"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78955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7A0DF6-AE89-4619-BBA1-51BD8DD6DDAC}"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113814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7A0DF6-AE89-4619-BBA1-51BD8DD6DDAC}" type="datetimeFigureOut">
              <a:rPr lang="en-US" smtClean="0"/>
              <a:t>7/6/2020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706398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7A0DF6-AE89-4619-BBA1-51BD8DD6DDAC}" type="datetimeFigureOut">
              <a:rPr lang="en-US" smtClean="0"/>
              <a:t>7/6/2020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37838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A0DF6-AE89-4619-BBA1-51BD8DD6DDAC}" type="datetimeFigureOut">
              <a:rPr lang="en-US" smtClean="0"/>
              <a:t>7/6/2020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46204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A0DF6-AE89-4619-BBA1-51BD8DD6DDAC}"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44360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A0DF6-AE89-4619-BBA1-51BD8DD6DDAC}"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174167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A0DF6-AE89-4619-BBA1-51BD8DD6DDAC}" type="datetimeFigureOut">
              <a:rPr lang="en-US" smtClean="0"/>
              <a:t>7/6/2020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04BDB-5D3B-4C12-A784-38F68DB12405}" type="slidenum">
              <a:rPr lang="en-US" smtClean="0"/>
              <a:t>‹#›</a:t>
            </a:fld>
            <a:endParaRPr lang="en-US"/>
          </a:p>
        </p:txBody>
      </p:sp>
    </p:spTree>
    <p:extLst>
      <p:ext uri="{BB962C8B-B14F-4D97-AF65-F5344CB8AC3E}">
        <p14:creationId xmlns:p14="http://schemas.microsoft.com/office/powerpoint/2010/main" val="3630915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6.jpeg"/></Relationships>
</file>

<file path=ppt/slides/_rels/slide4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5.png"/><Relationship Id="rId7"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6.jpe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6.jpe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6.jpeg"/></Relationships>
</file>

<file path=ppt/slides/_rels/slide4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6.jpe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6.jpe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6.jpe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760" y="3985807"/>
            <a:ext cx="3542809" cy="2658286"/>
          </a:xfrm>
          <a:prstGeom prst="rect">
            <a:avLst/>
          </a:prstGeom>
          <a:effectLst>
            <a:softEdge rad="381000"/>
          </a:effectLst>
        </p:spPr>
      </p:pic>
      <p:sp>
        <p:nvSpPr>
          <p:cNvPr id="2" name="Rectangle 1"/>
          <p:cNvSpPr/>
          <p:nvPr/>
        </p:nvSpPr>
        <p:spPr>
          <a:xfrm>
            <a:off x="1159763" y="1456712"/>
            <a:ext cx="6595873" cy="3046988"/>
          </a:xfrm>
          <a:prstGeom prst="rect">
            <a:avLst/>
          </a:prstGeom>
          <a:noFill/>
        </p:spPr>
        <p:txBody>
          <a:bodyPr wrap="square" lIns="91440" tIns="45720" rIns="91440" bIns="45720">
            <a:spAutoFit/>
          </a:bodyPr>
          <a:lstStyle/>
          <a:p>
            <a:pPr algn="ctr"/>
            <a:r>
              <a:rPr lang="en-US" sz="9600" b="1" dirty="0" smtClean="0">
                <a:ln w="19050">
                  <a:solidFill>
                    <a:srgbClr val="002060"/>
                  </a:solidFill>
                  <a:prstDash val="solid"/>
                </a:ln>
                <a:solidFill>
                  <a:schemeClr val="bg1"/>
                </a:solidFill>
                <a:effectLst>
                  <a:outerShdw blurRad="12700" dist="38100" dir="2700000" algn="tl" rotWithShape="0">
                    <a:schemeClr val="bg1"/>
                  </a:outerShdw>
                </a:effectLst>
              </a:rPr>
              <a:t>The Vision of Isaiah</a:t>
            </a:r>
            <a:endParaRPr lang="en-US" sz="96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7391397" y="4840674"/>
            <a:ext cx="1602445" cy="1538095"/>
          </a:xfrm>
          <a:prstGeom prst="rect">
            <a:avLst/>
          </a:prstGeom>
          <a:effectLst>
            <a:softEdge rad="63500"/>
          </a:effectLst>
        </p:spPr>
      </p:pic>
      <p:sp>
        <p:nvSpPr>
          <p:cNvPr id="8" name="Rectangle 7"/>
          <p:cNvSpPr/>
          <p:nvPr/>
        </p:nvSpPr>
        <p:spPr>
          <a:xfrm>
            <a:off x="1511781" y="4798153"/>
            <a:ext cx="6027304" cy="1200329"/>
          </a:xfrm>
          <a:prstGeom prst="rect">
            <a:avLst/>
          </a:prstGeom>
          <a:noFill/>
        </p:spPr>
        <p:txBody>
          <a:bodyPr wrap="square" lIns="91440" tIns="45720" rIns="91440" bIns="45720">
            <a:spAutoFit/>
          </a:bodyPr>
          <a:lstStyle/>
          <a:p>
            <a:pPr algn="ctr"/>
            <a:r>
              <a:rPr lang="en-US" sz="7000" b="1" dirty="0" smtClean="0">
                <a:ln w="19050">
                  <a:solidFill>
                    <a:srgbClr val="002060"/>
                  </a:solidFill>
                  <a:prstDash val="solid"/>
                </a:ln>
                <a:solidFill>
                  <a:schemeClr val="bg1"/>
                </a:solidFill>
                <a:effectLst>
                  <a:outerShdw blurRad="12700" dist="38100" dir="2700000" algn="tl" rotWithShape="0">
                    <a:schemeClr val="bg1"/>
                  </a:outerShdw>
                </a:effectLst>
              </a:rPr>
              <a:t>Doom to Bloom</a:t>
            </a:r>
            <a:endParaRPr lang="en-US" sz="70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
        <p:nvSpPr>
          <p:cNvPr id="11" name="Rectangle 10"/>
          <p:cNvSpPr/>
          <p:nvPr/>
        </p:nvSpPr>
        <p:spPr>
          <a:xfrm>
            <a:off x="0" y="198610"/>
            <a:ext cx="9144002" cy="1169551"/>
          </a:xfrm>
          <a:prstGeom prst="rect">
            <a:avLst/>
          </a:prstGeom>
          <a:noFill/>
        </p:spPr>
        <p:txBody>
          <a:bodyPr wrap="square" lIns="91440" tIns="45720" rIns="91440" bIns="45720">
            <a:spAutoFit/>
          </a:bodyPr>
          <a:lstStyle/>
          <a:p>
            <a:pPr algn="ctr"/>
            <a:r>
              <a:rPr lang="en-US" sz="7000" b="1" dirty="0" smtClean="0">
                <a:ln w="19050">
                  <a:solidFill>
                    <a:srgbClr val="002060"/>
                  </a:solidFill>
                  <a:prstDash val="solid"/>
                </a:ln>
                <a:solidFill>
                  <a:schemeClr val="bg1"/>
                </a:solidFill>
                <a:effectLst>
                  <a:outerShdw blurRad="12700" dist="38100" dir="2700000" algn="tl" rotWithShape="0">
                    <a:schemeClr val="bg1"/>
                  </a:outerShdw>
                </a:effectLst>
              </a:rPr>
              <a:t>A Light out of Darkness</a:t>
            </a:r>
            <a:endParaRPr lang="en-US" sz="70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Tree>
    <p:extLst>
      <p:ext uri="{BB962C8B-B14F-4D97-AF65-F5344CB8AC3E}">
        <p14:creationId xmlns:p14="http://schemas.microsoft.com/office/powerpoint/2010/main" val="353121039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par>
                                <p:cTn id="17" presetID="10" presetClass="entr" presetSubtype="0" fill="hold"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750"/>
                                        <p:tgtEl>
                                          <p:spTgt spid="5"/>
                                        </p:tgtEl>
                                      </p:cBhvr>
                                    </p:animEffect>
                                  </p:childTnLst>
                                </p:cTn>
                              </p:par>
                            </p:childTnLst>
                          </p:cTn>
                        </p:par>
                        <p:par>
                          <p:cTn id="20" fill="hold">
                            <p:stCondLst>
                              <p:cond delay="3250"/>
                            </p:stCondLst>
                            <p:childTnLst>
                              <p:par>
                                <p:cTn id="21" presetID="53" presetClass="entr" presetSubtype="16" fill="hold" grpId="0" nodeType="afterEffect">
                                  <p:stCondLst>
                                    <p:cond delay="75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Effect transition="in" filter="fade">
                                      <p:cBhvr>
                                        <p:cTn id="2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ts4.mm.bing.net/images/thumbnail.aspx?q=646339431767&amp;id=e631a92611fd7e9f8370c13e61e2a835&amp;url=http%3a%2f%2fi304.photobucket.com%2falbums%2fnn194%2fPsiouxe%2fJesusBaptism.jpg"/>
          <p:cNvPicPr>
            <a:picLocks noChangeAspect="1" noChangeArrowheads="1"/>
          </p:cNvPicPr>
          <p:nvPr/>
        </p:nvPicPr>
        <p:blipFill>
          <a:blip r:embed="rId3" cstate="print"/>
          <a:srcRect/>
          <a:stretch>
            <a:fillRect/>
          </a:stretch>
        </p:blipFill>
        <p:spPr bwMode="auto">
          <a:xfrm>
            <a:off x="1257300" y="2057400"/>
            <a:ext cx="6400800" cy="4800600"/>
          </a:xfrm>
          <a:prstGeom prst="rect">
            <a:avLst/>
          </a:prstGeom>
          <a:noFill/>
          <a:effectLst>
            <a:softEdge rad="381000"/>
          </a:effectLst>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3315" y="1203372"/>
            <a:ext cx="8800252" cy="1692771"/>
          </a:xfrm>
          <a:prstGeom prst="rect">
            <a:avLst/>
          </a:prstGeom>
          <a:noFill/>
          <a:effectLst>
            <a:softEdge rad="127000"/>
          </a:effectLst>
        </p:spPr>
        <p:txBody>
          <a:bodyPr wrap="square" lIns="91440" tIns="45720" rIns="91440" bIns="45720">
            <a:spAutoFit/>
          </a:bodyPr>
          <a:lstStyle/>
          <a:p>
            <a:pPr algn="just"/>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5200" b="1" dirty="0">
                <a:ln w="19050">
                  <a:solidFill>
                    <a:srgbClr val="002060"/>
                  </a:solidFill>
                  <a:prstDash val="solid"/>
                </a:ln>
                <a:solidFill>
                  <a:schemeClr val="bg1"/>
                </a:solidFill>
                <a:effectLst>
                  <a:outerShdw blurRad="12700" dist="50800" dir="2700000" algn="tl" rotWithShape="0">
                    <a:schemeClr val="tx1"/>
                  </a:outerShdw>
                </a:effectLst>
              </a:rPr>
              <a:t>Spirit of the L</a:t>
            </a:r>
            <a:r>
              <a:rPr lang="en-US" sz="48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5200" b="1" dirty="0">
                <a:ln w="19050">
                  <a:solidFill>
                    <a:srgbClr val="002060"/>
                  </a:solidFill>
                  <a:prstDash val="solid"/>
                </a:ln>
                <a:solidFill>
                  <a:schemeClr val="bg1"/>
                </a:solidFill>
                <a:effectLst>
                  <a:outerShdw blurRad="12700" dist="50800" dir="2700000" algn="tl" rotWithShape="0">
                    <a:schemeClr val="tx1"/>
                  </a:outerShdw>
                </a:effectLst>
              </a:rPr>
              <a:t> shall rest upon </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Him… </a:t>
            </a:r>
            <a:r>
              <a:rPr lang="en-US" sz="5200" b="1" dirty="0" smtClean="0">
                <a:ln w="19050">
                  <a:solidFill>
                    <a:srgbClr val="002060"/>
                  </a:solidFill>
                  <a:prstDash val="solid"/>
                </a:ln>
                <a:solidFill>
                  <a:srgbClr val="FFFF00"/>
                </a:solidFill>
                <a:effectLst>
                  <a:outerShdw blurRad="12700" dist="50800" dir="2700000" algn="tl" rotWithShape="0">
                    <a:schemeClr val="tx1"/>
                  </a:outerShdw>
                </a:effectLst>
              </a:rPr>
              <a:t>(11:2a)</a:t>
            </a:r>
            <a:endParaRPr lang="en-US" sz="5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22972246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ts4.mm.bing.net/images/thumbnail.aspx?q=646339431767&amp;id=e631a92611fd7e9f8370c13e61e2a835&amp;url=http%3a%2f%2fi304.photobucket.com%2falbums%2fnn194%2fPsiouxe%2fJesusBaptism.jpg"/>
          <p:cNvPicPr>
            <a:picLocks noChangeAspect="1" noChangeArrowheads="1"/>
          </p:cNvPicPr>
          <p:nvPr/>
        </p:nvPicPr>
        <p:blipFill>
          <a:blip r:embed="rId3" cstate="print"/>
          <a:srcRect/>
          <a:stretch>
            <a:fillRect/>
          </a:stretch>
        </p:blipFill>
        <p:spPr bwMode="auto">
          <a:xfrm>
            <a:off x="1257300" y="2057400"/>
            <a:ext cx="6400800" cy="4800600"/>
          </a:xfrm>
          <a:prstGeom prst="rect">
            <a:avLst/>
          </a:prstGeom>
          <a:noFill/>
          <a:effectLst>
            <a:softEdge rad="3810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3315" y="1203372"/>
            <a:ext cx="8800252" cy="5262979"/>
          </a:xfrm>
          <a:prstGeom prst="rect">
            <a:avLst/>
          </a:prstGeom>
          <a:solidFill>
            <a:srgbClr val="070123">
              <a:alpha val="30000"/>
            </a:srgbClr>
          </a:solidFill>
          <a:effectLst>
            <a:softEdge rad="254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“When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He had been baptized, Jesus came up immediately from the water; and behold, the heavens were opened to Him, and He saw the Spirit of God descending like a dove and alighting upon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Him.”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(Matt. 3:16)</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87315804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ts4.mm.bing.net/images/thumbnail.aspx?q=646339431767&amp;id=e631a92611fd7e9f8370c13e61e2a835&amp;url=http%3a%2f%2fi304.photobucket.com%2falbums%2fnn194%2fPsiouxe%2fJesusBaptism.jpg"/>
          <p:cNvPicPr>
            <a:picLocks noChangeAspect="1" noChangeArrowheads="1"/>
          </p:cNvPicPr>
          <p:nvPr/>
        </p:nvPicPr>
        <p:blipFill>
          <a:blip r:embed="rId3" cstate="print"/>
          <a:srcRect/>
          <a:stretch>
            <a:fillRect/>
          </a:stretch>
        </p:blipFill>
        <p:spPr bwMode="auto">
          <a:xfrm>
            <a:off x="1257300" y="2057400"/>
            <a:ext cx="6400800" cy="4800600"/>
          </a:xfrm>
          <a:prstGeom prst="rect">
            <a:avLst/>
          </a:prstGeom>
          <a:noFill/>
          <a:effectLst>
            <a:softEdge rad="3810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3315" y="1203372"/>
            <a:ext cx="8800252" cy="4524315"/>
          </a:xfrm>
          <a:prstGeom prst="rect">
            <a:avLst/>
          </a:prstGeom>
          <a:solidFill>
            <a:srgbClr val="070123">
              <a:alpha val="30000"/>
            </a:srgbClr>
          </a:solidFill>
          <a:effectLst>
            <a:softEdge rad="254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John bore witness, saying, "I saw the Spirit descending from heaven like a dove, and He remained upon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Him…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 have seen and testified that this is the Son of God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(John 1:32,34)</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98505580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29462" y="1203372"/>
            <a:ext cx="8885077" cy="2400657"/>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Spirit of the Lord GOD is upon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Me, because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the L</a:t>
            </a:r>
            <a:r>
              <a:rPr lang="en-US" sz="46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5000" b="1" dirty="0">
                <a:ln w="19050">
                  <a:solidFill>
                    <a:srgbClr val="002060"/>
                  </a:solidFill>
                  <a:prstDash val="solid"/>
                </a:ln>
                <a:solidFill>
                  <a:schemeClr val="bg1"/>
                </a:solidFill>
                <a:effectLst>
                  <a:outerShdw blurRad="12700" dist="50800" dir="2700000" algn="tl" rotWithShape="0">
                    <a:schemeClr val="tx1"/>
                  </a:outerShdw>
                </a:effectLst>
              </a:rPr>
              <a:t> has </a:t>
            </a:r>
            <a:r>
              <a:rPr lang="en-US" sz="5000" b="1" dirty="0">
                <a:ln w="19050">
                  <a:solidFill>
                    <a:srgbClr val="002060"/>
                  </a:solidFill>
                  <a:prstDash val="solid"/>
                </a:ln>
                <a:solidFill>
                  <a:srgbClr val="FFFF00"/>
                </a:solidFill>
                <a:effectLst>
                  <a:outerShdw blurRad="12700" dist="50800" dir="2700000" algn="tl" rotWithShape="0">
                    <a:schemeClr val="tx1"/>
                  </a:outerShdw>
                </a:effectLst>
              </a:rPr>
              <a:t>anointed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Me…”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(61:1; Lk 4:18-19)</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173315" y="3788695"/>
            <a:ext cx="8800252" cy="2585323"/>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5400" b="1" dirty="0" err="1" smtClean="0">
                <a:ln w="19050">
                  <a:solidFill>
                    <a:srgbClr val="002060"/>
                  </a:solidFill>
                  <a:prstDash val="solid"/>
                </a:ln>
                <a:solidFill>
                  <a:schemeClr val="bg1"/>
                </a:solidFill>
                <a:effectLst>
                  <a:outerShdw blurRad="12700" dist="50800" dir="2700000" algn="tl" rotWithShape="0">
                    <a:schemeClr val="tx1"/>
                  </a:outerShdw>
                </a:effectLst>
              </a:rPr>
              <a:t>mashach</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 </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5400" b="1" dirty="0" err="1" smtClean="0">
                <a:ln w="19050">
                  <a:solidFill>
                    <a:srgbClr val="002060"/>
                  </a:solidFill>
                  <a:prstDash val="solid"/>
                </a:ln>
                <a:solidFill>
                  <a:schemeClr val="bg1"/>
                </a:solidFill>
                <a:effectLst>
                  <a:outerShdw blurRad="12700" dist="50800" dir="2700000" algn="tl" rotWithShape="0">
                    <a:schemeClr val="tx1"/>
                  </a:outerShdw>
                </a:effectLst>
              </a:rPr>
              <a:t>mashiyach</a:t>
            </a:r>
            <a:endParaRPr lang="en-US" sz="5400" b="1" dirty="0">
              <a:ln w="19050">
                <a:solidFill>
                  <a:srgbClr val="002060"/>
                </a:solidFill>
                <a:prstDash val="solid"/>
              </a:ln>
              <a:solidFill>
                <a:schemeClr val="bg1"/>
              </a:solidFill>
              <a:effectLst>
                <a:outerShdw blurRad="12700" dist="50800" dir="2700000" algn="tl" rotWithShape="0">
                  <a:schemeClr val="tx1"/>
                </a:outerShdw>
              </a:effectLst>
            </a:endParaRPr>
          </a:p>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“anointed” = “Messiah”</a:t>
            </a:r>
          </a:p>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“anointed One” = “Christ”</a:t>
            </a:r>
          </a:p>
        </p:txBody>
      </p:sp>
      <p:sp>
        <p:nvSpPr>
          <p:cNvPr id="10" name="Rectangle 9"/>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8400337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3315" y="1203372"/>
            <a:ext cx="8800252" cy="5478423"/>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“Andrew, Simon Peter's brother. He first found his own brother Simon, and said to him, ‘We have found the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Messiah</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(which is translated, the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Christ</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(John 1:40b-42)</a:t>
            </a:r>
            <a:endParaRPr lang="en-US" sz="5000" b="1" dirty="0">
              <a:ln w="19050">
                <a:solidFill>
                  <a:srgbClr val="002060"/>
                </a:solidFill>
                <a:prstDash val="solid"/>
              </a:ln>
              <a:solidFill>
                <a:srgbClr val="FFFF00"/>
              </a:solidFill>
              <a:effectLst>
                <a:outerShdw blurRad="12700" dist="50800" dir="2700000" algn="tl" rotWithShape="0">
                  <a:schemeClr val="tx1"/>
                </a:outerShdw>
              </a:effectLst>
            </a:endParaRPr>
          </a:p>
          <a:p>
            <a:pPr algn="just"/>
            <a:endParaRPr lang="en-US" sz="50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05619644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3315" y="1203372"/>
            <a:ext cx="8800252" cy="4708981"/>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woman said to Him,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‘I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know that</a:t>
            </a:r>
            <a:r>
              <a:rPr lang="en-US" sz="5000" b="1" dirty="0">
                <a:ln w="19050">
                  <a:solidFill>
                    <a:srgbClr val="002060"/>
                  </a:solidFill>
                  <a:prstDash val="solid"/>
                </a:ln>
                <a:solidFill>
                  <a:srgbClr val="FFFF00"/>
                </a:solidFill>
                <a:effectLst>
                  <a:outerShdw blurRad="12700" dist="50800" dir="2700000" algn="tl" rotWithShape="0">
                    <a:schemeClr val="tx1"/>
                  </a:outerShdw>
                </a:effectLst>
              </a:rPr>
              <a:t> Messiah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is coming" (who is called </a:t>
            </a:r>
            <a:r>
              <a:rPr lang="en-US" sz="5000" b="1" dirty="0">
                <a:ln w="19050">
                  <a:solidFill>
                    <a:srgbClr val="002060"/>
                  </a:solidFill>
                  <a:prstDash val="solid"/>
                </a:ln>
                <a:solidFill>
                  <a:srgbClr val="FFFF00"/>
                </a:solidFill>
                <a:effectLst>
                  <a:outerShdw blurRad="12700" dist="50800" dir="2700000" algn="tl" rotWithShape="0">
                    <a:schemeClr val="tx1"/>
                  </a:outerShdw>
                </a:effectLst>
              </a:rPr>
              <a:t>Christ</a:t>
            </a:r>
            <a:r>
              <a:rPr lang="en-US" sz="5000" b="1" dirty="0">
                <a:ln w="19050">
                  <a:solidFill>
                    <a:srgbClr val="002060"/>
                  </a:solidFill>
                  <a:prstDash val="solid"/>
                </a:ln>
                <a:solidFill>
                  <a:schemeClr val="bg1"/>
                </a:solidFill>
                <a:effectLst>
                  <a:outerShdw blurRad="12700" dist="50800" dir="2700000" algn="tl" rotWithShape="0">
                    <a:schemeClr val="tx1"/>
                  </a:outerShdw>
                </a:effectLst>
              </a:rPr>
              <a:t>).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‘When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He comes, He will tell us all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things.’ Jesus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said to her,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‘I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who speak to you </a:t>
            </a:r>
            <a:r>
              <a:rPr lang="en-US" sz="5000" b="1" dirty="0">
                <a:ln w="19050">
                  <a:solidFill>
                    <a:srgbClr val="002060"/>
                  </a:solidFill>
                  <a:prstDash val="solid"/>
                </a:ln>
                <a:solidFill>
                  <a:srgbClr val="FFFF00"/>
                </a:solidFill>
                <a:effectLst>
                  <a:outerShdw blurRad="12700" dist="50800" dir="2700000" algn="tl" rotWithShape="0">
                    <a:schemeClr val="tx1"/>
                  </a:outerShdw>
                </a:effectLst>
              </a:rPr>
              <a:t>am He</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(John 4:25-26)</a:t>
            </a:r>
            <a:endParaRPr lang="en-US" sz="5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54613690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3315" y="1203372"/>
            <a:ext cx="8800252" cy="4093428"/>
          </a:xfrm>
          <a:prstGeom prst="rect">
            <a:avLst/>
          </a:prstGeom>
          <a:noFill/>
          <a:effectLst>
            <a:softEdge rad="127000"/>
          </a:effectLst>
        </p:spPr>
        <p:txBody>
          <a:bodyPr wrap="square" lIns="91440" tIns="45720" rIns="91440" bIns="45720">
            <a:spAutoFit/>
          </a:bodyPr>
          <a:lstStyle/>
          <a:p>
            <a:pPr algn="just"/>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5200" b="1" dirty="0">
                <a:ln w="19050">
                  <a:solidFill>
                    <a:srgbClr val="002060"/>
                  </a:solidFill>
                  <a:prstDash val="solid"/>
                </a:ln>
                <a:solidFill>
                  <a:schemeClr val="bg1"/>
                </a:solidFill>
                <a:effectLst>
                  <a:outerShdw blurRad="12700" dist="50800" dir="2700000" algn="tl" rotWithShape="0">
                    <a:schemeClr val="tx1"/>
                  </a:outerShdw>
                </a:effectLst>
              </a:rPr>
              <a:t>Spirit of </a:t>
            </a:r>
            <a:r>
              <a:rPr lang="en-US" sz="5200" b="1" dirty="0">
                <a:ln w="19050">
                  <a:solidFill>
                    <a:srgbClr val="002060"/>
                  </a:solidFill>
                  <a:prstDash val="solid"/>
                </a:ln>
                <a:solidFill>
                  <a:srgbClr val="FFFF00"/>
                </a:solidFill>
                <a:effectLst>
                  <a:outerShdw blurRad="12700" dist="50800" dir="2700000" algn="tl" rotWithShape="0">
                    <a:schemeClr val="tx1"/>
                  </a:outerShdw>
                </a:effectLst>
              </a:rPr>
              <a:t>wisdom and </a:t>
            </a:r>
            <a:r>
              <a:rPr lang="en-US" sz="5200" b="1" dirty="0" smtClean="0">
                <a:ln w="19050">
                  <a:solidFill>
                    <a:srgbClr val="002060"/>
                  </a:solidFill>
                  <a:prstDash val="solid"/>
                </a:ln>
                <a:solidFill>
                  <a:srgbClr val="FFFF00"/>
                </a:solidFill>
                <a:effectLst>
                  <a:outerShdw blurRad="12700" dist="50800" dir="2700000" algn="tl" rotWithShape="0">
                    <a:schemeClr val="tx1"/>
                  </a:outerShdw>
                </a:effectLst>
              </a:rPr>
              <a:t>understanding</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 the </a:t>
            </a:r>
            <a:r>
              <a:rPr lang="en-US" sz="5200" b="1" dirty="0">
                <a:ln w="19050">
                  <a:solidFill>
                    <a:srgbClr val="002060"/>
                  </a:solidFill>
                  <a:prstDash val="solid"/>
                </a:ln>
                <a:solidFill>
                  <a:schemeClr val="bg1"/>
                </a:solidFill>
                <a:effectLst>
                  <a:outerShdw blurRad="12700" dist="50800" dir="2700000" algn="tl" rotWithShape="0">
                    <a:schemeClr val="tx1"/>
                  </a:outerShdw>
                </a:effectLst>
              </a:rPr>
              <a:t>Spirit of </a:t>
            </a:r>
            <a:r>
              <a:rPr lang="en-US" sz="5200" b="1" dirty="0">
                <a:ln w="19050">
                  <a:solidFill>
                    <a:srgbClr val="002060"/>
                  </a:solidFill>
                  <a:prstDash val="solid"/>
                </a:ln>
                <a:solidFill>
                  <a:srgbClr val="FFFF00"/>
                </a:solidFill>
                <a:effectLst>
                  <a:outerShdw blurRad="12700" dist="50800" dir="2700000" algn="tl" rotWithShape="0">
                    <a:schemeClr val="tx1"/>
                  </a:outerShdw>
                </a:effectLst>
              </a:rPr>
              <a:t>counsel and </a:t>
            </a:r>
            <a:r>
              <a:rPr lang="en-US" sz="5200" b="1" dirty="0" smtClean="0">
                <a:ln w="19050">
                  <a:solidFill>
                    <a:srgbClr val="002060"/>
                  </a:solidFill>
                  <a:prstDash val="solid"/>
                </a:ln>
                <a:solidFill>
                  <a:srgbClr val="FFFF00"/>
                </a:solidFill>
                <a:effectLst>
                  <a:outerShdw blurRad="12700" dist="50800" dir="2700000" algn="tl" rotWithShape="0">
                    <a:schemeClr val="tx1"/>
                  </a:outerShdw>
                </a:effectLst>
              </a:rPr>
              <a:t>might</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 the </a:t>
            </a:r>
            <a:r>
              <a:rPr lang="en-US" sz="5200" b="1" dirty="0">
                <a:ln w="19050">
                  <a:solidFill>
                    <a:srgbClr val="002060"/>
                  </a:solidFill>
                  <a:prstDash val="solid"/>
                </a:ln>
                <a:solidFill>
                  <a:schemeClr val="bg1"/>
                </a:solidFill>
                <a:effectLst>
                  <a:outerShdw blurRad="12700" dist="50800" dir="2700000" algn="tl" rotWithShape="0">
                    <a:schemeClr val="tx1"/>
                  </a:outerShdw>
                </a:effectLst>
              </a:rPr>
              <a:t>Spirit of </a:t>
            </a:r>
            <a:r>
              <a:rPr lang="en-US" sz="5200" b="1" dirty="0">
                <a:ln w="19050">
                  <a:solidFill>
                    <a:srgbClr val="002060"/>
                  </a:solidFill>
                  <a:prstDash val="solid"/>
                </a:ln>
                <a:solidFill>
                  <a:srgbClr val="FFFF00"/>
                </a:solidFill>
                <a:effectLst>
                  <a:outerShdw blurRad="12700" dist="50800" dir="2700000" algn="tl" rotWithShape="0">
                    <a:schemeClr val="tx1"/>
                  </a:outerShdw>
                </a:effectLst>
              </a:rPr>
              <a:t>knowledge and of the fear </a:t>
            </a:r>
            <a:r>
              <a:rPr lang="en-US" sz="5200" b="1" dirty="0">
                <a:ln w="19050">
                  <a:solidFill>
                    <a:srgbClr val="002060"/>
                  </a:solidFill>
                  <a:prstDash val="solid"/>
                </a:ln>
                <a:solidFill>
                  <a:schemeClr val="bg1"/>
                </a:solidFill>
                <a:effectLst>
                  <a:outerShdw blurRad="12700" dist="50800" dir="2700000" algn="tl" rotWithShape="0">
                    <a:schemeClr val="tx1"/>
                  </a:outerShdw>
                </a:effectLst>
              </a:rPr>
              <a:t>of the L</a:t>
            </a:r>
            <a:r>
              <a:rPr lang="en-US" sz="48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200" b="1" dirty="0" smtClean="0">
                <a:ln w="19050">
                  <a:solidFill>
                    <a:srgbClr val="002060"/>
                  </a:solidFill>
                  <a:prstDash val="solid"/>
                </a:ln>
                <a:solidFill>
                  <a:srgbClr val="FFFF00"/>
                </a:solidFill>
                <a:effectLst>
                  <a:outerShdw blurRad="12700" dist="50800" dir="2700000" algn="tl" rotWithShape="0">
                    <a:schemeClr val="tx1"/>
                  </a:outerShdw>
                </a:effectLst>
              </a:rPr>
              <a:t>(11:2b)</a:t>
            </a:r>
            <a:endParaRPr lang="en-US" sz="5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29406450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3315" y="1203372"/>
            <a:ext cx="8800252" cy="1692771"/>
          </a:xfrm>
          <a:prstGeom prst="rect">
            <a:avLst/>
          </a:prstGeom>
          <a:noFill/>
          <a:effectLst>
            <a:softEdge rad="127000"/>
          </a:effectLst>
        </p:spPr>
        <p:txBody>
          <a:bodyPr wrap="square" lIns="91440" tIns="45720" rIns="91440" bIns="45720">
            <a:spAutoFit/>
          </a:bodyPr>
          <a:lstStyle/>
          <a:p>
            <a:pPr algn="just"/>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The Spirit of the L</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 will give Him:</a:t>
            </a:r>
            <a:endParaRPr lang="en-US" sz="5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229851" y="2996032"/>
            <a:ext cx="8800252"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“wisdom and understanding”</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173315" y="4107251"/>
            <a:ext cx="8800252" cy="2492990"/>
          </a:xfrm>
          <a:prstGeom prst="rect">
            <a:avLst/>
          </a:prstGeom>
          <a:noFill/>
          <a:effectLst>
            <a:softEdge rad="127000"/>
          </a:effectLst>
        </p:spPr>
        <p:txBody>
          <a:bodyPr wrap="square" lIns="91440" tIns="45720" rIns="91440" bIns="45720">
            <a:spAutoFit/>
          </a:bodyPr>
          <a:lstStyle/>
          <a:p>
            <a:pPr algn="just"/>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“…in </a:t>
            </a:r>
            <a:r>
              <a:rPr lang="en-US" sz="5200" b="1" dirty="0">
                <a:ln w="19050">
                  <a:solidFill>
                    <a:srgbClr val="002060"/>
                  </a:solidFill>
                  <a:prstDash val="solid"/>
                </a:ln>
                <a:solidFill>
                  <a:schemeClr val="bg1"/>
                </a:solidFill>
                <a:effectLst>
                  <a:outerShdw blurRad="12700" dist="50800" dir="2700000" algn="tl" rotWithShape="0">
                    <a:schemeClr val="tx1"/>
                  </a:outerShdw>
                </a:effectLst>
              </a:rPr>
              <a:t>whom are hidden all the treasures of wisdom and </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knowledge.” </a:t>
            </a:r>
            <a:r>
              <a:rPr lang="en-US" sz="5200" b="1" dirty="0" smtClean="0">
                <a:ln w="19050">
                  <a:solidFill>
                    <a:srgbClr val="002060"/>
                  </a:solidFill>
                  <a:prstDash val="solid"/>
                </a:ln>
                <a:solidFill>
                  <a:srgbClr val="FFFF00"/>
                </a:solidFill>
                <a:effectLst>
                  <a:outerShdw blurRad="12700" dist="50800" dir="2700000" algn="tl" rotWithShape="0">
                    <a:schemeClr val="tx1"/>
                  </a:outerShdw>
                </a:effectLst>
              </a:rPr>
              <a:t>(Col. 2:3)</a:t>
            </a:r>
            <a:endParaRPr lang="en-US" sz="52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61381414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870" y="2356804"/>
            <a:ext cx="3494811" cy="4196396"/>
          </a:xfrm>
          <a:prstGeom prst="rect">
            <a:avLst/>
          </a:prstGeom>
          <a:effectLst>
            <a:softEdge rad="254000"/>
          </a:effectLst>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3315" y="1203372"/>
            <a:ext cx="8800252" cy="1692771"/>
          </a:xfrm>
          <a:prstGeom prst="rect">
            <a:avLst/>
          </a:prstGeom>
          <a:noFill/>
          <a:effectLst>
            <a:softEdge rad="127000"/>
          </a:effectLst>
        </p:spPr>
        <p:txBody>
          <a:bodyPr wrap="square" lIns="91440" tIns="45720" rIns="91440" bIns="45720">
            <a:spAutoFit/>
          </a:bodyPr>
          <a:lstStyle/>
          <a:p>
            <a:pPr algn="just"/>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The Spirit of the L</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 will give Him:</a:t>
            </a:r>
            <a:endParaRPr lang="en-US" sz="5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1443721" y="3292971"/>
            <a:ext cx="6259439" cy="923330"/>
          </a:xfrm>
          <a:prstGeom prst="rect">
            <a:avLst/>
          </a:prstGeom>
          <a:solidFill>
            <a:srgbClr val="070123">
              <a:alpha val="30000"/>
            </a:srgbClr>
          </a:solid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“counsel and might”</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920375121"/>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3315" y="1203372"/>
            <a:ext cx="8800252" cy="4708981"/>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“Then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they were all amazed and spoke among themselves, saying,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‘What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a word this is! For with authority and power He commands the unclean spirits, and they come out</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(Luke 4:36)</a:t>
            </a:r>
            <a:endParaRPr lang="en-US" sz="5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422999420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2" descr="http://i293.photobucket.com/albums/mm51/vedrannnnn/forest210240ai.jpg"/>
          <p:cNvPicPr>
            <a:picLocks noChangeAspect="1" noChangeArrowheads="1"/>
          </p:cNvPicPr>
          <p:nvPr/>
        </p:nvPicPr>
        <p:blipFill>
          <a:blip r:embed="rId3" cstate="print"/>
          <a:srcRect/>
          <a:stretch>
            <a:fillRect/>
          </a:stretch>
        </p:blipFill>
        <p:spPr bwMode="auto">
          <a:xfrm>
            <a:off x="0" y="796414"/>
            <a:ext cx="9144000" cy="6061586"/>
          </a:xfrm>
          <a:prstGeom prst="rect">
            <a:avLst/>
          </a:prstGeom>
          <a:noFill/>
          <a:effectLst>
            <a:softEdge rad="317500"/>
          </a:effectLst>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5" name="Rectangle 14"/>
          <p:cNvSpPr/>
          <p:nvPr/>
        </p:nvSpPr>
        <p:spPr>
          <a:xfrm>
            <a:off x="1297723" y="1258079"/>
            <a:ext cx="6548555" cy="1107996"/>
          </a:xfrm>
          <a:prstGeom prst="rect">
            <a:avLst/>
          </a:prstGeom>
          <a:solidFill>
            <a:srgbClr val="223769">
              <a:alpha val="40000"/>
            </a:srgbClr>
          </a:solidFill>
          <a:effectLst>
            <a:softEdge rad="254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Two Great Forests</a:t>
            </a:r>
          </a:p>
        </p:txBody>
      </p:sp>
      <p:sp>
        <p:nvSpPr>
          <p:cNvPr id="16" name="Rectangle 15"/>
          <p:cNvSpPr/>
          <p:nvPr/>
        </p:nvSpPr>
        <p:spPr>
          <a:xfrm>
            <a:off x="1249655" y="2529439"/>
            <a:ext cx="6635544" cy="1107996"/>
          </a:xfrm>
          <a:prstGeom prst="rect">
            <a:avLst/>
          </a:prstGeom>
          <a:solidFill>
            <a:srgbClr val="223769">
              <a:alpha val="40000"/>
            </a:srgbClr>
          </a:solidFill>
          <a:effectLst>
            <a:softEdge rad="254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Israel and Assyria</a:t>
            </a:r>
          </a:p>
        </p:txBody>
      </p:sp>
      <p:sp>
        <p:nvSpPr>
          <p:cNvPr id="17" name="Rectangle 16"/>
          <p:cNvSpPr/>
          <p:nvPr/>
        </p:nvSpPr>
        <p:spPr>
          <a:xfrm>
            <a:off x="1" y="3883692"/>
            <a:ext cx="9144000" cy="2123658"/>
          </a:xfrm>
          <a:prstGeom prst="rect">
            <a:avLst/>
          </a:prstGeom>
          <a:solidFill>
            <a:srgbClr val="223769">
              <a:alpha val="40000"/>
            </a:srgbClr>
          </a:solidFill>
          <a:effectLst>
            <a:softEdge rad="254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In Whom will Man Trust?</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God or Nations</a:t>
            </a:r>
          </a:p>
        </p:txBody>
      </p:sp>
    </p:spTree>
    <p:extLst>
      <p:ext uri="{BB962C8B-B14F-4D97-AF65-F5344CB8AC3E}">
        <p14:creationId xmlns:p14="http://schemas.microsoft.com/office/powerpoint/2010/main" val="246724995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p:cTn id="7" dur="750" fill="hold"/>
                                        <p:tgtEl>
                                          <p:spTgt spid="15"/>
                                        </p:tgtEl>
                                        <p:attrNameLst>
                                          <p:attrName>ppt_w</p:attrName>
                                        </p:attrNameLst>
                                      </p:cBhvr>
                                      <p:tavLst>
                                        <p:tav tm="0">
                                          <p:val>
                                            <p:fltVal val="0"/>
                                          </p:val>
                                        </p:tav>
                                        <p:tav tm="100000">
                                          <p:val>
                                            <p:strVal val="#ppt_w"/>
                                          </p:val>
                                        </p:tav>
                                      </p:tavLst>
                                    </p:anim>
                                    <p:anim calcmode="lin" valueType="num">
                                      <p:cBhvr>
                                        <p:cTn id="8" dur="750" fill="hold"/>
                                        <p:tgtEl>
                                          <p:spTgt spid="15"/>
                                        </p:tgtEl>
                                        <p:attrNameLst>
                                          <p:attrName>ppt_h</p:attrName>
                                        </p:attrNameLst>
                                      </p:cBhvr>
                                      <p:tavLst>
                                        <p:tav tm="0">
                                          <p:val>
                                            <p:fltVal val="0"/>
                                          </p:val>
                                        </p:tav>
                                        <p:tav tm="100000">
                                          <p:val>
                                            <p:strVal val="#ppt_h"/>
                                          </p:val>
                                        </p:tav>
                                      </p:tavLst>
                                    </p:anim>
                                    <p:animEffect transition="in" filter="fade">
                                      <p:cBhvr>
                                        <p:cTn id="9" dur="750"/>
                                        <p:tgtEl>
                                          <p:spTgt spid="15"/>
                                        </p:tgtEl>
                                      </p:cBhvr>
                                    </p:animEffect>
                                    <p:anim calcmode="lin" valueType="num">
                                      <p:cBhvr>
                                        <p:cTn id="10" dur="750" fill="hold"/>
                                        <p:tgtEl>
                                          <p:spTgt spid="15"/>
                                        </p:tgtEl>
                                        <p:attrNameLst>
                                          <p:attrName>ppt_x</p:attrName>
                                        </p:attrNameLst>
                                      </p:cBhvr>
                                      <p:tavLst>
                                        <p:tav tm="0">
                                          <p:val>
                                            <p:fltVal val="0.5"/>
                                          </p:val>
                                        </p:tav>
                                        <p:tav tm="100000">
                                          <p:val>
                                            <p:strVal val="#ppt_x"/>
                                          </p:val>
                                        </p:tav>
                                      </p:tavLst>
                                    </p:anim>
                                    <p:anim calcmode="lin" valueType="num">
                                      <p:cBhvr>
                                        <p:cTn id="11" dur="750" fill="hold"/>
                                        <p:tgtEl>
                                          <p:spTgt spid="15"/>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75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3315" y="1203372"/>
            <a:ext cx="8800252" cy="2492990"/>
          </a:xfrm>
          <a:prstGeom prst="rect">
            <a:avLst/>
          </a:prstGeom>
          <a:noFill/>
          <a:effectLst>
            <a:softEdge rad="127000"/>
          </a:effectLst>
        </p:spPr>
        <p:txBody>
          <a:bodyPr wrap="square" lIns="91440" tIns="45720" rIns="91440" bIns="45720">
            <a:spAutoFit/>
          </a:bodyPr>
          <a:lstStyle/>
          <a:p>
            <a:pPr algn="just"/>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5200" b="1" dirty="0">
                <a:ln w="19050">
                  <a:solidFill>
                    <a:srgbClr val="002060"/>
                  </a:solidFill>
                  <a:prstDash val="solid"/>
                </a:ln>
                <a:solidFill>
                  <a:schemeClr val="bg1"/>
                </a:solidFill>
                <a:effectLst>
                  <a:outerShdw blurRad="12700" dist="50800" dir="2700000" algn="tl" rotWithShape="0">
                    <a:schemeClr val="tx1"/>
                  </a:outerShdw>
                </a:effectLst>
              </a:rPr>
              <a:t>officers answered</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 ‘No </a:t>
            </a:r>
            <a:r>
              <a:rPr lang="en-US" sz="5200" b="1" dirty="0">
                <a:ln w="19050">
                  <a:solidFill>
                    <a:srgbClr val="002060"/>
                  </a:solidFill>
                  <a:prstDash val="solid"/>
                </a:ln>
                <a:solidFill>
                  <a:schemeClr val="bg1"/>
                </a:solidFill>
                <a:effectLst>
                  <a:outerShdw blurRad="12700" dist="50800" dir="2700000" algn="tl" rotWithShape="0">
                    <a:schemeClr val="tx1"/>
                  </a:outerShdw>
                </a:effectLst>
              </a:rPr>
              <a:t>man ever spoke like this Man</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200" b="1" dirty="0" smtClean="0">
                <a:ln w="19050">
                  <a:solidFill>
                    <a:srgbClr val="002060"/>
                  </a:solidFill>
                  <a:prstDash val="solid"/>
                </a:ln>
                <a:solidFill>
                  <a:srgbClr val="FFFF00"/>
                </a:solidFill>
                <a:effectLst>
                  <a:outerShdw blurRad="12700" dist="50800" dir="2700000" algn="tl" rotWithShape="0">
                    <a:schemeClr val="tx1"/>
                  </a:outerShdw>
                </a:effectLst>
              </a:rPr>
              <a:t>(</a:t>
            </a:r>
            <a:r>
              <a:rPr lang="en-US" sz="5200" b="1" dirty="0">
                <a:ln w="19050">
                  <a:solidFill>
                    <a:srgbClr val="002060"/>
                  </a:solidFill>
                  <a:prstDash val="solid"/>
                </a:ln>
                <a:solidFill>
                  <a:srgbClr val="FFFF00"/>
                </a:solidFill>
                <a:effectLst>
                  <a:outerShdw blurRad="12700" dist="50800" dir="2700000" algn="tl" rotWithShape="0">
                    <a:schemeClr val="tx1"/>
                  </a:outerShdw>
                </a:effectLst>
              </a:rPr>
              <a:t>John </a:t>
            </a:r>
            <a:r>
              <a:rPr lang="en-US" sz="5200" b="1" dirty="0" smtClean="0">
                <a:ln w="19050">
                  <a:solidFill>
                    <a:srgbClr val="002060"/>
                  </a:solidFill>
                  <a:prstDash val="solid"/>
                </a:ln>
                <a:solidFill>
                  <a:srgbClr val="FFFF00"/>
                </a:solidFill>
                <a:effectLst>
                  <a:outerShdw blurRad="12700" dist="50800" dir="2700000" algn="tl" rotWithShape="0">
                    <a:schemeClr val="tx1"/>
                  </a:outerShdw>
                </a:effectLst>
              </a:rPr>
              <a:t>7:46)</a:t>
            </a:r>
            <a:endParaRPr lang="en-US" sz="5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48350210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5562" y="2756051"/>
            <a:ext cx="5692877" cy="3797149"/>
          </a:xfrm>
          <a:prstGeom prst="rect">
            <a:avLst/>
          </a:prstGeom>
          <a:effectLst>
            <a:softEdge rad="317500"/>
          </a:effectLst>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3315" y="1203372"/>
            <a:ext cx="8800252" cy="1692771"/>
          </a:xfrm>
          <a:prstGeom prst="rect">
            <a:avLst/>
          </a:prstGeom>
          <a:noFill/>
          <a:effectLst>
            <a:softEdge rad="127000"/>
          </a:effectLst>
        </p:spPr>
        <p:txBody>
          <a:bodyPr wrap="square" lIns="91440" tIns="45720" rIns="91440" bIns="45720">
            <a:spAutoFit/>
          </a:bodyPr>
          <a:lstStyle/>
          <a:p>
            <a:pPr algn="just"/>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The Spirit of the L</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 will give Him:</a:t>
            </a:r>
            <a:endParaRPr lang="en-US" sz="5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229851" y="2996032"/>
            <a:ext cx="8800252" cy="1754326"/>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a:t>
            </a:r>
            <a:r>
              <a:rPr lang="en-US" sz="5400" b="1" dirty="0">
                <a:ln w="19050">
                  <a:solidFill>
                    <a:srgbClr val="002060"/>
                  </a:solidFill>
                  <a:prstDash val="solid"/>
                </a:ln>
                <a:solidFill>
                  <a:srgbClr val="FFFF00"/>
                </a:solidFill>
                <a:effectLst>
                  <a:outerShdw blurRad="12700" dist="50800" dir="2700000" algn="tl" rotWithShape="0">
                    <a:schemeClr val="tx1"/>
                  </a:outerShdw>
                </a:effectLst>
              </a:rPr>
              <a:t>k</a:t>
            </a: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nowledge and</a:t>
            </a:r>
          </a:p>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the fear of the L</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ORD</a:t>
            </a: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129911916"/>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3315" y="1203372"/>
            <a:ext cx="8800252" cy="5693866"/>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“All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things have been delivered to Me by My Father, and no one knows the Son except the Father. Nor does anyone know the Father except the Son, and the one to whom the Son wills to reveal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Him.”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(Matt. 11:27)</a:t>
            </a:r>
            <a:endParaRPr lang="en-US" sz="5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09588388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3315" y="1203372"/>
            <a:ext cx="8800252" cy="3939540"/>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“No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one has seen God at any time. The only begotten Son, who is in the bosom of the Father, He has declared Him</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a:t>
            </a:r>
            <a:r>
              <a:rPr lang="en-US" sz="5000" b="1" dirty="0">
                <a:ln w="19050">
                  <a:solidFill>
                    <a:srgbClr val="002060"/>
                  </a:solidFill>
                  <a:prstDash val="solid"/>
                </a:ln>
                <a:solidFill>
                  <a:srgbClr val="FFFF00"/>
                </a:solidFill>
                <a:effectLst>
                  <a:outerShdw blurRad="12700" dist="50800" dir="2700000" algn="tl" rotWithShape="0">
                    <a:schemeClr val="tx1"/>
                  </a:outerShdw>
                </a:effectLst>
              </a:rPr>
              <a:t>John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1:18)</a:t>
            </a:r>
            <a:endParaRPr lang="en-US" sz="5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63561577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2" y="1059865"/>
            <a:ext cx="9143999" cy="1107996"/>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The Messiah’s Rule</a:t>
            </a:r>
          </a:p>
        </p:txBody>
      </p:sp>
      <p:sp>
        <p:nvSpPr>
          <p:cNvPr id="12" name="Rectangle 11"/>
          <p:cNvSpPr/>
          <p:nvPr/>
        </p:nvSpPr>
        <p:spPr>
          <a:xfrm>
            <a:off x="322003" y="2066426"/>
            <a:ext cx="8499987" cy="1015663"/>
          </a:xfrm>
          <a:prstGeom prst="rect">
            <a:avLst/>
          </a:prstGeom>
          <a:noFill/>
          <a:effectLst>
            <a:softEdge rad="127000"/>
          </a:effectLst>
        </p:spPr>
        <p:txBody>
          <a:bodyPr wrap="square" lIns="91440" tIns="45720" rIns="91440" bIns="45720">
            <a:spAutoFit/>
          </a:bodyPr>
          <a:lstStyle/>
          <a:p>
            <a:pPr algn="ctr"/>
            <a:r>
              <a:rPr lang="en-US" sz="6000" b="1" u="sng" dirty="0" smtClean="0">
                <a:ln w="19050">
                  <a:solidFill>
                    <a:srgbClr val="002060"/>
                  </a:solidFill>
                  <a:prstDash val="solid"/>
                </a:ln>
                <a:solidFill>
                  <a:schemeClr val="bg1"/>
                </a:solidFill>
                <a:effectLst>
                  <a:outerShdw blurRad="12700" dist="50800" dir="2700000" algn="tl" rotWithShape="0">
                    <a:schemeClr val="tx1"/>
                  </a:outerShdw>
                </a:effectLst>
              </a:rPr>
              <a:t>Theme Developed</a:t>
            </a:r>
          </a:p>
        </p:txBody>
      </p:sp>
      <p:sp>
        <p:nvSpPr>
          <p:cNvPr id="8" name="Rectangle 7"/>
          <p:cNvSpPr/>
          <p:nvPr/>
        </p:nvSpPr>
        <p:spPr>
          <a:xfrm>
            <a:off x="801203" y="3205533"/>
            <a:ext cx="7541594" cy="1754326"/>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“My Ideal Servant King” </a:t>
            </a:r>
          </a:p>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Chapters 49-55</a:t>
            </a:r>
          </a:p>
        </p:txBody>
      </p:sp>
      <p:sp>
        <p:nvSpPr>
          <p:cNvPr id="13" name="Rectangle 12"/>
          <p:cNvSpPr/>
          <p:nvPr/>
        </p:nvSpPr>
        <p:spPr>
          <a:xfrm>
            <a:off x="1338824" y="4946832"/>
            <a:ext cx="6466352" cy="1754326"/>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“The Ideal Kingdom” </a:t>
            </a:r>
          </a:p>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Chapters 56-66</a:t>
            </a:r>
          </a:p>
        </p:txBody>
      </p:sp>
    </p:spTree>
    <p:extLst>
      <p:ext uri="{BB962C8B-B14F-4D97-AF65-F5344CB8AC3E}">
        <p14:creationId xmlns:p14="http://schemas.microsoft.com/office/powerpoint/2010/main" val="38314874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7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0" y="1158801"/>
            <a:ext cx="9143999"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The Messiah’s Rule</a:t>
            </a:r>
          </a:p>
          <a:p>
            <a:pPr algn="ctr"/>
            <a:r>
              <a:rPr lang="en-US" sz="6600" b="1" dirty="0">
                <a:ln w="19050">
                  <a:solidFill>
                    <a:srgbClr val="002060"/>
                  </a:solidFill>
                  <a:prstDash val="solid"/>
                </a:ln>
                <a:solidFill>
                  <a:srgbClr val="FFFF00"/>
                </a:solidFill>
                <a:effectLst>
                  <a:outerShdw blurRad="12700" dist="50800" dir="2700000" algn="tl" rotWithShape="0">
                    <a:schemeClr val="tx1"/>
                  </a:outerShdw>
                </a:effectLst>
              </a:rPr>
              <a:t>w</a:t>
            </a: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ill be Characterized by:</a:t>
            </a:r>
          </a:p>
        </p:txBody>
      </p:sp>
      <p:sp>
        <p:nvSpPr>
          <p:cNvPr id="12" name="Rectangle 11"/>
          <p:cNvSpPr/>
          <p:nvPr/>
        </p:nvSpPr>
        <p:spPr>
          <a:xfrm>
            <a:off x="1751371" y="3238600"/>
            <a:ext cx="5641258"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Righteousness and Justice</a:t>
            </a:r>
            <a:endParaRPr lang="en-US" sz="60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9672905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0.70"/>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childTnLst>
                          </p:cTn>
                        </p:par>
                        <p:par>
                          <p:cTn id="10" fill="hold">
                            <p:stCondLst>
                              <p:cond delay="1250"/>
                            </p:stCondLst>
                            <p:childTnLst>
                              <p:par>
                                <p:cTn id="11" presetID="55" presetClass="entr" presetSubtype="0" fill="hold" grpId="0" nodeType="afterEffect">
                                  <p:stCondLst>
                                    <p:cond delay="500"/>
                                  </p:stCondLst>
                                  <p:childTnLst>
                                    <p:set>
                                      <p:cBhvr>
                                        <p:cTn id="12" dur="1" fill="hold">
                                          <p:stCondLst>
                                            <p:cond delay="0"/>
                                          </p:stCondLst>
                                        </p:cTn>
                                        <p:tgtEl>
                                          <p:spTgt spid="12"/>
                                        </p:tgtEl>
                                        <p:attrNameLst>
                                          <p:attrName>style.visibility</p:attrName>
                                        </p:attrNameLst>
                                      </p:cBhvr>
                                      <p:to>
                                        <p:strVal val="visible"/>
                                      </p:to>
                                    </p:set>
                                    <p:anim calcmode="lin" valueType="num">
                                      <p:cBhvr>
                                        <p:cTn id="13" dur="750" fill="hold"/>
                                        <p:tgtEl>
                                          <p:spTgt spid="12"/>
                                        </p:tgtEl>
                                        <p:attrNameLst>
                                          <p:attrName>ppt_w</p:attrName>
                                        </p:attrNameLst>
                                      </p:cBhvr>
                                      <p:tavLst>
                                        <p:tav tm="0">
                                          <p:val>
                                            <p:strVal val="#ppt_w*0.70"/>
                                          </p:val>
                                        </p:tav>
                                        <p:tav tm="100000">
                                          <p:val>
                                            <p:strVal val="#ppt_w"/>
                                          </p:val>
                                        </p:tav>
                                      </p:tavLst>
                                    </p:anim>
                                    <p:anim calcmode="lin" valueType="num">
                                      <p:cBhvr>
                                        <p:cTn id="14" dur="750" fill="hold"/>
                                        <p:tgtEl>
                                          <p:spTgt spid="12"/>
                                        </p:tgtEl>
                                        <p:attrNameLst>
                                          <p:attrName>ppt_h</p:attrName>
                                        </p:attrNameLst>
                                      </p:cBhvr>
                                      <p:tavLst>
                                        <p:tav tm="0">
                                          <p:val>
                                            <p:strVal val="#ppt_h"/>
                                          </p:val>
                                        </p:tav>
                                        <p:tav tm="100000">
                                          <p:val>
                                            <p:strVal val="#ppt_h"/>
                                          </p:val>
                                        </p:tav>
                                      </p:tavLst>
                                    </p:anim>
                                    <p:animEffect transition="in" filter="fade">
                                      <p:cBhvr>
                                        <p:cTn id="15"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3315" y="1203372"/>
            <a:ext cx="8800252" cy="4093428"/>
          </a:xfrm>
          <a:prstGeom prst="rect">
            <a:avLst/>
          </a:prstGeom>
          <a:noFill/>
          <a:effectLst>
            <a:softEdge rad="127000"/>
          </a:effectLst>
        </p:spPr>
        <p:txBody>
          <a:bodyPr wrap="square" lIns="91440" tIns="45720" rIns="91440" bIns="45720">
            <a:spAutoFit/>
          </a:bodyPr>
          <a:lstStyle/>
          <a:p>
            <a:pPr algn="just"/>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“His </a:t>
            </a:r>
            <a:r>
              <a:rPr lang="en-US" sz="5200" b="1" dirty="0">
                <a:ln w="19050">
                  <a:solidFill>
                    <a:srgbClr val="002060"/>
                  </a:solidFill>
                  <a:prstDash val="solid"/>
                </a:ln>
                <a:solidFill>
                  <a:schemeClr val="bg1"/>
                </a:solidFill>
                <a:effectLst>
                  <a:outerShdw blurRad="12700" dist="50800" dir="2700000" algn="tl" rotWithShape="0">
                    <a:schemeClr val="tx1"/>
                  </a:outerShdw>
                </a:effectLst>
              </a:rPr>
              <a:t>delight is in the fear of the </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L</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 and </a:t>
            </a:r>
            <a:r>
              <a:rPr lang="en-US" sz="5200" b="1" dirty="0">
                <a:ln w="19050">
                  <a:solidFill>
                    <a:srgbClr val="002060"/>
                  </a:solidFill>
                  <a:prstDash val="solid"/>
                </a:ln>
                <a:solidFill>
                  <a:schemeClr val="bg1"/>
                </a:solidFill>
                <a:effectLst>
                  <a:outerShdw blurRad="12700" dist="50800" dir="2700000" algn="tl" rotWithShape="0">
                    <a:schemeClr val="tx1"/>
                  </a:outerShdw>
                </a:effectLst>
              </a:rPr>
              <a:t>He shall not judge by the sight of His </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eyes, nor </a:t>
            </a:r>
            <a:r>
              <a:rPr lang="en-US" sz="5200" b="1" dirty="0">
                <a:ln w="19050">
                  <a:solidFill>
                    <a:srgbClr val="002060"/>
                  </a:solidFill>
                  <a:prstDash val="solid"/>
                </a:ln>
                <a:solidFill>
                  <a:schemeClr val="bg1"/>
                </a:solidFill>
                <a:effectLst>
                  <a:outerShdw blurRad="12700" dist="50800" dir="2700000" algn="tl" rotWithShape="0">
                    <a:schemeClr val="tx1"/>
                  </a:outerShdw>
                </a:effectLst>
              </a:rPr>
              <a:t>decide by the hearing of His ears</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200" b="1" dirty="0" smtClean="0">
                <a:ln w="19050">
                  <a:solidFill>
                    <a:srgbClr val="002060"/>
                  </a:solidFill>
                  <a:prstDash val="solid"/>
                </a:ln>
                <a:solidFill>
                  <a:srgbClr val="FFFF00"/>
                </a:solidFill>
                <a:effectLst>
                  <a:outerShdw blurRad="12700" dist="50800" dir="2700000" algn="tl" rotWithShape="0">
                    <a:schemeClr val="tx1"/>
                  </a:outerShdw>
                </a:effectLst>
              </a:rPr>
              <a:t>(11:3)</a:t>
            </a:r>
            <a:endParaRPr lang="en-US" sz="5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0" name="Picture 4" descr="http://upload.wikimedia.org/wikipedia/commons/a/a4/American_judge.jpg"/>
          <p:cNvPicPr>
            <a:picLocks noChangeAspect="1" noChangeArrowheads="1"/>
          </p:cNvPicPr>
          <p:nvPr/>
        </p:nvPicPr>
        <p:blipFill>
          <a:blip r:embed="rId5" cstate="print"/>
          <a:srcRect/>
          <a:stretch>
            <a:fillRect/>
          </a:stretch>
        </p:blipFill>
        <p:spPr bwMode="auto">
          <a:xfrm>
            <a:off x="5567516" y="4303462"/>
            <a:ext cx="3406051" cy="2554538"/>
          </a:xfrm>
          <a:prstGeom prst="rect">
            <a:avLst/>
          </a:prstGeom>
          <a:noFill/>
          <a:effectLst>
            <a:softEdge rad="317500"/>
          </a:effectLst>
        </p:spPr>
      </p:pic>
    </p:spTree>
    <p:extLst>
      <p:ext uri="{BB962C8B-B14F-4D97-AF65-F5344CB8AC3E}">
        <p14:creationId xmlns:p14="http://schemas.microsoft.com/office/powerpoint/2010/main" val="65484203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ts2.mm.bing.net/images/thumbnail.aspx?q=765411010709&amp;id=2762e3e971873140921b05e8d5eb5a98&amp;url=http%3a%2f%2fc.photoshelter.com%2fimg-get%2fI000030FPsyYAuVU%2fs%2f900%2f900%2f0042A153.jpg"/>
          <p:cNvPicPr>
            <a:picLocks noChangeAspect="1" noChangeArrowheads="1"/>
          </p:cNvPicPr>
          <p:nvPr/>
        </p:nvPicPr>
        <p:blipFill>
          <a:blip r:embed="rId3" cstate="print">
            <a:duotone>
              <a:prstClr val="black"/>
              <a:schemeClr val="accent1">
                <a:tint val="45000"/>
                <a:satMod val="400000"/>
              </a:schemeClr>
            </a:duotone>
          </a:blip>
          <a:srcRect b="1923"/>
          <a:stretch>
            <a:fillRect/>
          </a:stretch>
        </p:blipFill>
        <p:spPr bwMode="auto">
          <a:xfrm flipH="1">
            <a:off x="6019313" y="2790444"/>
            <a:ext cx="3010790" cy="3886200"/>
          </a:xfrm>
          <a:prstGeom prst="rect">
            <a:avLst/>
          </a:prstGeom>
          <a:noFill/>
          <a:effectLst>
            <a:softEdge rad="317500"/>
          </a:effectLst>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3315" y="1203372"/>
            <a:ext cx="8800252" cy="3293209"/>
          </a:xfrm>
          <a:prstGeom prst="rect">
            <a:avLst/>
          </a:prstGeom>
          <a:noFill/>
          <a:effectLst>
            <a:softEdge rad="127000"/>
          </a:effectLst>
        </p:spPr>
        <p:txBody>
          <a:bodyPr wrap="square" lIns="91440" tIns="45720" rIns="91440" bIns="45720">
            <a:spAutoFit/>
          </a:bodyPr>
          <a:lstStyle/>
          <a:p>
            <a:pPr algn="just"/>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“But </a:t>
            </a:r>
            <a:r>
              <a:rPr lang="en-US" sz="5200" b="1" dirty="0">
                <a:ln w="19050">
                  <a:solidFill>
                    <a:srgbClr val="002060"/>
                  </a:solidFill>
                  <a:prstDash val="solid"/>
                </a:ln>
                <a:solidFill>
                  <a:schemeClr val="bg1"/>
                </a:solidFill>
                <a:effectLst>
                  <a:outerShdw blurRad="12700" dist="50800" dir="2700000" algn="tl" rotWithShape="0">
                    <a:schemeClr val="tx1"/>
                  </a:outerShdw>
                </a:effectLst>
              </a:rPr>
              <a:t>with righteousness He shall judge the </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poor, and </a:t>
            </a:r>
            <a:r>
              <a:rPr lang="en-US" sz="5200" b="1" dirty="0">
                <a:ln w="19050">
                  <a:solidFill>
                    <a:srgbClr val="002060"/>
                  </a:solidFill>
                  <a:prstDash val="solid"/>
                </a:ln>
                <a:solidFill>
                  <a:schemeClr val="bg1"/>
                </a:solidFill>
                <a:effectLst>
                  <a:outerShdw blurRad="12700" dist="50800" dir="2700000" algn="tl" rotWithShape="0">
                    <a:schemeClr val="tx1"/>
                  </a:outerShdw>
                </a:effectLst>
              </a:rPr>
              <a:t>decide with equity for the meek of the </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earth; </a:t>
            </a:r>
            <a:r>
              <a:rPr lang="en-US" sz="5200" b="1" dirty="0" smtClean="0">
                <a:ln w="19050">
                  <a:solidFill>
                    <a:srgbClr val="002060"/>
                  </a:solidFill>
                  <a:prstDash val="solid"/>
                </a:ln>
                <a:solidFill>
                  <a:srgbClr val="FFFF00"/>
                </a:solidFill>
                <a:effectLst>
                  <a:outerShdw blurRad="12700" dist="50800" dir="2700000" algn="tl" rotWithShape="0">
                    <a:schemeClr val="tx1"/>
                  </a:outerShdw>
                </a:effectLst>
              </a:rPr>
              <a:t>(11:4a)</a:t>
            </a:r>
            <a:endParaRPr lang="en-US" sz="5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85044287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3315" y="1203372"/>
            <a:ext cx="8800252" cy="3293209"/>
          </a:xfrm>
          <a:prstGeom prst="rect">
            <a:avLst/>
          </a:prstGeom>
          <a:noFill/>
          <a:effectLst>
            <a:softEdge rad="127000"/>
          </a:effectLst>
        </p:spPr>
        <p:txBody>
          <a:bodyPr wrap="square" lIns="91440" tIns="45720" rIns="91440" bIns="45720">
            <a:spAutoFit/>
          </a:bodyPr>
          <a:lstStyle/>
          <a:p>
            <a:pPr algn="just"/>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“He </a:t>
            </a:r>
            <a:r>
              <a:rPr lang="en-US" sz="5200" b="1" dirty="0">
                <a:ln w="19050">
                  <a:solidFill>
                    <a:srgbClr val="002060"/>
                  </a:solidFill>
                  <a:prstDash val="solid"/>
                </a:ln>
                <a:solidFill>
                  <a:schemeClr val="bg1"/>
                </a:solidFill>
                <a:effectLst>
                  <a:outerShdw blurRad="12700" dist="50800" dir="2700000" algn="tl" rotWithShape="0">
                    <a:schemeClr val="tx1"/>
                  </a:outerShdw>
                </a:effectLst>
              </a:rPr>
              <a:t>shall strike the earth with the rod of His </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mouth, and </a:t>
            </a:r>
            <a:r>
              <a:rPr lang="en-US" sz="5200" b="1" dirty="0">
                <a:ln w="19050">
                  <a:solidFill>
                    <a:srgbClr val="002060"/>
                  </a:solidFill>
                  <a:prstDash val="solid"/>
                </a:ln>
                <a:solidFill>
                  <a:schemeClr val="bg1"/>
                </a:solidFill>
                <a:effectLst>
                  <a:outerShdw blurRad="12700" dist="50800" dir="2700000" algn="tl" rotWithShape="0">
                    <a:schemeClr val="tx1"/>
                  </a:outerShdw>
                </a:effectLst>
              </a:rPr>
              <a:t>with the breath of His lips He shall slay the wicked</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200" b="1" dirty="0" smtClean="0">
                <a:ln w="19050">
                  <a:solidFill>
                    <a:srgbClr val="002060"/>
                  </a:solidFill>
                  <a:prstDash val="solid"/>
                </a:ln>
                <a:solidFill>
                  <a:srgbClr val="FFFF00"/>
                </a:solidFill>
                <a:effectLst>
                  <a:outerShdw blurRad="12700" dist="50800" dir="2700000" algn="tl" rotWithShape="0">
                    <a:schemeClr val="tx1"/>
                  </a:outerShdw>
                </a:effectLst>
              </a:rPr>
              <a:t>(11:4b)</a:t>
            </a:r>
            <a:endParaRPr lang="en-US" sz="5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0" name="Picture 2" descr="http://www.openheaven.com/forums/uploads/LynMcSweeney/952_jesus_return.jpeg"/>
          <p:cNvPicPr>
            <a:picLocks noChangeAspect="1" noChangeArrowheads="1"/>
          </p:cNvPicPr>
          <p:nvPr/>
        </p:nvPicPr>
        <p:blipFill>
          <a:blip r:embed="rId5" cstate="print"/>
          <a:srcRect b="32143"/>
          <a:stretch>
            <a:fillRect/>
          </a:stretch>
        </p:blipFill>
        <p:spPr bwMode="auto">
          <a:xfrm>
            <a:off x="1590106" y="4429142"/>
            <a:ext cx="6226539" cy="2386473"/>
          </a:xfrm>
          <a:prstGeom prst="rect">
            <a:avLst/>
          </a:prstGeom>
          <a:noFill/>
          <a:effectLst>
            <a:softEdge rad="317500"/>
          </a:effectLst>
        </p:spPr>
      </p:pic>
    </p:spTree>
    <p:extLst>
      <p:ext uri="{BB962C8B-B14F-4D97-AF65-F5344CB8AC3E}">
        <p14:creationId xmlns:p14="http://schemas.microsoft.com/office/powerpoint/2010/main" val="331815240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openheaven.com/forums/uploads/LynMcSweeney/952_jesus_return.jpeg"/>
          <p:cNvPicPr>
            <a:picLocks noChangeAspect="1" noChangeArrowheads="1"/>
          </p:cNvPicPr>
          <p:nvPr/>
        </p:nvPicPr>
        <p:blipFill>
          <a:blip r:embed="rId3" cstate="print"/>
          <a:srcRect b="32143"/>
          <a:stretch>
            <a:fillRect/>
          </a:stretch>
        </p:blipFill>
        <p:spPr bwMode="auto">
          <a:xfrm>
            <a:off x="1590106" y="4429142"/>
            <a:ext cx="6226539" cy="2386473"/>
          </a:xfrm>
          <a:prstGeom prst="rect">
            <a:avLst/>
          </a:prstGeom>
          <a:noFill/>
          <a:effectLst>
            <a:softEdge rad="317500"/>
          </a:effectLst>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3315" y="1203372"/>
            <a:ext cx="8800252" cy="6186309"/>
          </a:xfrm>
          <a:prstGeom prst="rect">
            <a:avLst/>
          </a:prstGeom>
          <a:solidFill>
            <a:srgbClr val="223769">
              <a:alpha val="35000"/>
            </a:srgbClr>
          </a:solidFill>
          <a:effectLst>
            <a:softEdge rad="254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“Now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out of His mouth goes a sharp sword, that with it He should strike the nations. And He Himself will rule them with a rod of iron. He Himself treads the winepress of the fierceness and wrath of Almighty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God.”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(Rev. 19:15)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“the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day of vengeance of our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God”</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(Isa 61:2b)</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a:p>
            <a:pPr algn="just"/>
            <a:endParaRPr lang="en-US" sz="44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0905899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410768"/>
            <a:ext cx="9144000"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Doom and Destruction</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 is Decreed</a:t>
            </a:r>
            <a:endParaRPr lang="en-US" sz="7200" b="1" dirty="0" smtClean="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0" name="Picture 4" descr="http://hitalia.rotfl.eu.org/pictures/burnt_forest.jpg"/>
          <p:cNvPicPr>
            <a:picLocks noChangeAspect="1" noChangeArrowheads="1"/>
          </p:cNvPicPr>
          <p:nvPr/>
        </p:nvPicPr>
        <p:blipFill>
          <a:blip r:embed="rId5" cstate="print"/>
          <a:srcRect/>
          <a:stretch>
            <a:fillRect/>
          </a:stretch>
        </p:blipFill>
        <p:spPr bwMode="auto">
          <a:xfrm>
            <a:off x="0" y="3352800"/>
            <a:ext cx="9144000" cy="3276600"/>
          </a:xfrm>
          <a:prstGeom prst="rect">
            <a:avLst/>
          </a:prstGeom>
          <a:noFill/>
          <a:effectLst>
            <a:softEdge rad="317500"/>
          </a:effectLst>
        </p:spPr>
      </p:pic>
      <p:pic>
        <p:nvPicPr>
          <p:cNvPr id="12" name="Picture 11"/>
          <p:cNvPicPr>
            <a:picLocks noChangeAspect="1"/>
          </p:cNvPicPr>
          <p:nvPr/>
        </p:nvPicPr>
        <p:blipFill>
          <a:blip r:embed="rId6"/>
          <a:stretch>
            <a:fillRect/>
          </a:stretch>
        </p:blipFill>
        <p:spPr>
          <a:xfrm>
            <a:off x="3229897" y="4142768"/>
            <a:ext cx="1155434" cy="1878290"/>
          </a:xfrm>
          <a:prstGeom prst="rect">
            <a:avLst/>
          </a:prstGeom>
        </p:spPr>
      </p:pic>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04452036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openheaven.com/forums/uploads/LynMcSweeney/952_jesus_return.jpeg"/>
          <p:cNvPicPr>
            <a:picLocks noChangeAspect="1" noChangeArrowheads="1"/>
          </p:cNvPicPr>
          <p:nvPr/>
        </p:nvPicPr>
        <p:blipFill>
          <a:blip r:embed="rId3" cstate="print"/>
          <a:srcRect b="32143"/>
          <a:stretch>
            <a:fillRect/>
          </a:stretch>
        </p:blipFill>
        <p:spPr bwMode="auto">
          <a:xfrm>
            <a:off x="1590106" y="4429142"/>
            <a:ext cx="6226539" cy="2386473"/>
          </a:xfrm>
          <a:prstGeom prst="rect">
            <a:avLst/>
          </a:prstGeom>
          <a:noFill/>
          <a:effectLst>
            <a:softEdge rad="317500"/>
          </a:effectLst>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3315" y="1203372"/>
            <a:ext cx="8800252" cy="5632311"/>
          </a:xfrm>
          <a:prstGeom prst="rect">
            <a:avLst/>
          </a:prstGeom>
          <a:solidFill>
            <a:srgbClr val="223769">
              <a:alpha val="35000"/>
            </a:srgbClr>
          </a:solidFill>
          <a:effectLst>
            <a:softEdge rad="254000"/>
          </a:effectLst>
        </p:spPr>
        <p:txBody>
          <a:bodyPr wrap="square" lIns="91440" tIns="45720" rIns="91440" bIns="45720">
            <a:spAutoFit/>
          </a:bodyPr>
          <a:lstStyle/>
          <a:p>
            <a:pPr algn="just"/>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“I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will declare the </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decree: The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L</a:t>
            </a:r>
            <a:r>
              <a:rPr lang="en-US" sz="36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000" b="1" dirty="0">
                <a:ln w="19050">
                  <a:solidFill>
                    <a:srgbClr val="002060"/>
                  </a:solidFill>
                  <a:prstDash val="solid"/>
                </a:ln>
                <a:solidFill>
                  <a:schemeClr val="bg1"/>
                </a:solidFill>
                <a:effectLst>
                  <a:outerShdw blurRad="12700" dist="50800" dir="2700000" algn="tl" rotWithShape="0">
                    <a:schemeClr val="tx1"/>
                  </a:outerShdw>
                </a:effectLst>
              </a:rPr>
              <a:t> has said to Me</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 ‘You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are My </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Son, today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I have begotten You. </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Ask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of Me, and I will give </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You the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nations for Your </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inheritance, and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the ends of the earth for Your </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possession. You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shall break them with a rod of </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iron; You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shall dash them to pieces like a potter's vessel</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000" b="1" dirty="0" smtClean="0">
                <a:ln w="19050">
                  <a:solidFill>
                    <a:srgbClr val="002060"/>
                  </a:solidFill>
                  <a:prstDash val="solid"/>
                </a:ln>
                <a:solidFill>
                  <a:srgbClr val="FFFF00"/>
                </a:solidFill>
                <a:effectLst>
                  <a:outerShdw blurRad="12700" dist="50800" dir="2700000" algn="tl" rotWithShape="0">
                    <a:schemeClr val="tx1"/>
                  </a:outerShdw>
                </a:effectLst>
              </a:rPr>
              <a:t>(Ps. 2:7-9)</a:t>
            </a:r>
            <a:endParaRPr lang="en-US" sz="4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95377777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3315" y="1203372"/>
            <a:ext cx="8800252" cy="2400657"/>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“Righteousness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shall be the belt of His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loins, and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faithfulness the belt of His waist</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(11:5)</a:t>
            </a:r>
            <a:endParaRPr lang="en-US" sz="5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0" name="Picture 4" descr="http://ts3.mm.bing.net/images/thumbnail.aspx?q=425598987022&amp;id=4a6214e20ad3b621764ea4394ce240e1&amp;url=http%3a%2f%2fwww.visualparadox.com%2fimages%2fno_linking_allowed%2fscales1600.jpg"/>
          <p:cNvPicPr>
            <a:picLocks noChangeAspect="1" noChangeArrowheads="1"/>
          </p:cNvPicPr>
          <p:nvPr/>
        </p:nvPicPr>
        <p:blipFill rotWithShape="1">
          <a:blip r:embed="rId5" cstate="print"/>
          <a:srcRect l="9451" r="4647"/>
          <a:stretch/>
        </p:blipFill>
        <p:spPr bwMode="auto">
          <a:xfrm>
            <a:off x="5440052" y="3604029"/>
            <a:ext cx="3533515" cy="3085105"/>
          </a:xfrm>
          <a:prstGeom prst="rect">
            <a:avLst/>
          </a:prstGeom>
          <a:noFill/>
          <a:effectLst>
            <a:softEdge rad="254000"/>
          </a:effectLst>
        </p:spPr>
      </p:pic>
    </p:spTree>
    <p:extLst>
      <p:ext uri="{BB962C8B-B14F-4D97-AF65-F5344CB8AC3E}">
        <p14:creationId xmlns:p14="http://schemas.microsoft.com/office/powerpoint/2010/main" val="36013188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0" y="1158801"/>
            <a:ext cx="9143999"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The Messiah’s Rule</a:t>
            </a:r>
          </a:p>
          <a:p>
            <a:pPr algn="ctr"/>
            <a:r>
              <a:rPr lang="en-US" sz="6600" b="1" dirty="0">
                <a:ln w="19050">
                  <a:solidFill>
                    <a:srgbClr val="002060"/>
                  </a:solidFill>
                  <a:prstDash val="solid"/>
                </a:ln>
                <a:solidFill>
                  <a:srgbClr val="FFFF00"/>
                </a:solidFill>
                <a:effectLst>
                  <a:outerShdw blurRad="12700" dist="50800" dir="2700000" algn="tl" rotWithShape="0">
                    <a:schemeClr val="tx1"/>
                  </a:outerShdw>
                </a:effectLst>
              </a:rPr>
              <a:t>w</a:t>
            </a: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ill be Characterized by:</a:t>
            </a:r>
          </a:p>
        </p:txBody>
      </p:sp>
      <p:sp>
        <p:nvSpPr>
          <p:cNvPr id="12" name="Rectangle 11"/>
          <p:cNvSpPr/>
          <p:nvPr/>
        </p:nvSpPr>
        <p:spPr>
          <a:xfrm>
            <a:off x="1146071" y="3330105"/>
            <a:ext cx="6851855" cy="1107996"/>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Peace and Security</a:t>
            </a:r>
            <a:endParaRPr lang="en-US" sz="60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pic>
        <p:nvPicPr>
          <p:cNvPr id="8" name="Picture 2" descr="http://www.parousianetwork.org/Cafe_Images/Wolf&amp;Lamb.jpg"/>
          <p:cNvPicPr>
            <a:picLocks noChangeAspect="1" noChangeArrowheads="1"/>
          </p:cNvPicPr>
          <p:nvPr/>
        </p:nvPicPr>
        <p:blipFill>
          <a:blip r:embed="rId5" cstate="print"/>
          <a:srcRect/>
          <a:stretch>
            <a:fillRect/>
          </a:stretch>
        </p:blipFill>
        <p:spPr bwMode="auto">
          <a:xfrm>
            <a:off x="2960124" y="4362789"/>
            <a:ext cx="3223752" cy="2417815"/>
          </a:xfrm>
          <a:prstGeom prst="rect">
            <a:avLst/>
          </a:prstGeom>
          <a:noFill/>
          <a:effectLst>
            <a:softEdge rad="152400"/>
          </a:effectLst>
        </p:spPr>
      </p:pic>
    </p:spTree>
    <p:extLst>
      <p:ext uri="{BB962C8B-B14F-4D97-AF65-F5344CB8AC3E}">
        <p14:creationId xmlns:p14="http://schemas.microsoft.com/office/powerpoint/2010/main" val="39038690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strVal val="#ppt_w*0.70"/>
                                          </p:val>
                                        </p:tav>
                                        <p:tav tm="100000">
                                          <p:val>
                                            <p:strVal val="#ppt_w"/>
                                          </p:val>
                                        </p:tav>
                                      </p:tavLst>
                                    </p:anim>
                                    <p:anim calcmode="lin" valueType="num">
                                      <p:cBhvr>
                                        <p:cTn id="8" dur="750" fill="hold"/>
                                        <p:tgtEl>
                                          <p:spTgt spid="12"/>
                                        </p:tgtEl>
                                        <p:attrNameLst>
                                          <p:attrName>ppt_h</p:attrName>
                                        </p:attrNameLst>
                                      </p:cBhvr>
                                      <p:tavLst>
                                        <p:tav tm="0">
                                          <p:val>
                                            <p:strVal val="#ppt_h"/>
                                          </p:val>
                                        </p:tav>
                                        <p:tav tm="100000">
                                          <p:val>
                                            <p:strVal val="#ppt_h"/>
                                          </p:val>
                                        </p:tav>
                                      </p:tavLst>
                                    </p:anim>
                                    <p:animEffect transition="in" filter="fade">
                                      <p:cBhvr>
                                        <p:cTn id="9" dur="750"/>
                                        <p:tgtEl>
                                          <p:spTgt spid="12"/>
                                        </p:tgtEl>
                                      </p:cBhvr>
                                    </p:animEffect>
                                  </p:childTnLst>
                                </p:cTn>
                              </p:par>
                              <p:par>
                                <p:cTn id="10" presetID="10" presetClass="entr" presetSubtype="0" fill="hold" nodeType="with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3315" y="1203372"/>
            <a:ext cx="8800252" cy="4708981"/>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wolf also shall dwell with the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lamb, the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leopard shall lie down with the young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goat, the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calf and the young lion and the fatling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together; And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a little child shall lead them</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(11:6)</a:t>
            </a:r>
            <a:endParaRPr lang="en-US" sz="5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8110593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3315" y="1203372"/>
            <a:ext cx="8800252" cy="5155257"/>
          </a:xfrm>
          <a:prstGeom prst="rect">
            <a:avLst/>
          </a:prstGeom>
          <a:noFill/>
          <a:effectLst>
            <a:softEdge rad="127000"/>
          </a:effectLst>
        </p:spPr>
        <p:txBody>
          <a:bodyPr wrap="square" lIns="91440" tIns="45720" rIns="91440" bIns="45720">
            <a:spAutoFit/>
          </a:bodyPr>
          <a:lstStyle/>
          <a:p>
            <a:pPr algn="just"/>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700" b="1" dirty="0">
                <a:ln w="19050">
                  <a:solidFill>
                    <a:srgbClr val="002060"/>
                  </a:solidFill>
                  <a:prstDash val="solid"/>
                </a:ln>
                <a:solidFill>
                  <a:schemeClr val="bg1"/>
                </a:solidFill>
                <a:effectLst>
                  <a:outerShdw blurRad="12700" dist="50800" dir="2700000" algn="tl" rotWithShape="0">
                    <a:schemeClr val="tx1"/>
                  </a:outerShdw>
                </a:effectLst>
              </a:rPr>
              <a:t>cow and the bear shall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graze; Their </a:t>
            </a:r>
            <a:r>
              <a:rPr lang="en-US" sz="4700" b="1" dirty="0">
                <a:ln w="19050">
                  <a:solidFill>
                    <a:srgbClr val="002060"/>
                  </a:solidFill>
                  <a:prstDash val="solid"/>
                </a:ln>
                <a:solidFill>
                  <a:schemeClr val="bg1"/>
                </a:solidFill>
                <a:effectLst>
                  <a:outerShdw blurRad="12700" dist="50800" dir="2700000" algn="tl" rotWithShape="0">
                    <a:schemeClr val="tx1"/>
                  </a:outerShdw>
                </a:effectLst>
              </a:rPr>
              <a:t>young ones shall lie down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together; And </a:t>
            </a:r>
            <a:r>
              <a:rPr lang="en-US" sz="4700" b="1" dirty="0">
                <a:ln w="19050">
                  <a:solidFill>
                    <a:srgbClr val="002060"/>
                  </a:solidFill>
                  <a:prstDash val="solid"/>
                </a:ln>
                <a:solidFill>
                  <a:schemeClr val="bg1"/>
                </a:solidFill>
                <a:effectLst>
                  <a:outerShdw blurRad="12700" dist="50800" dir="2700000" algn="tl" rotWithShape="0">
                    <a:schemeClr val="tx1"/>
                  </a:outerShdw>
                </a:effectLst>
              </a:rPr>
              <a:t>the lion shall eat straw like the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ox. The </a:t>
            </a:r>
            <a:r>
              <a:rPr lang="en-US" sz="4700" b="1" dirty="0">
                <a:ln w="19050">
                  <a:solidFill>
                    <a:srgbClr val="002060"/>
                  </a:solidFill>
                  <a:prstDash val="solid"/>
                </a:ln>
                <a:solidFill>
                  <a:schemeClr val="bg1"/>
                </a:solidFill>
                <a:effectLst>
                  <a:outerShdw blurRad="12700" dist="50800" dir="2700000" algn="tl" rotWithShape="0">
                    <a:schemeClr val="tx1"/>
                  </a:outerShdw>
                </a:effectLst>
              </a:rPr>
              <a:t>nursing child shall play by the cobra's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hole, and </a:t>
            </a:r>
            <a:r>
              <a:rPr lang="en-US" sz="4700" b="1" dirty="0">
                <a:ln w="19050">
                  <a:solidFill>
                    <a:srgbClr val="002060"/>
                  </a:solidFill>
                  <a:prstDash val="solid"/>
                </a:ln>
                <a:solidFill>
                  <a:schemeClr val="bg1"/>
                </a:solidFill>
                <a:effectLst>
                  <a:outerShdw blurRad="12700" dist="50800" dir="2700000" algn="tl" rotWithShape="0">
                    <a:schemeClr val="tx1"/>
                  </a:outerShdw>
                </a:effectLst>
              </a:rPr>
              <a:t>the weaned child shall put his hand in the viper's den</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700" b="1" dirty="0" smtClean="0">
                <a:ln w="19050">
                  <a:solidFill>
                    <a:srgbClr val="002060"/>
                  </a:solidFill>
                  <a:prstDash val="solid"/>
                </a:ln>
                <a:solidFill>
                  <a:srgbClr val="FFFF00"/>
                </a:solidFill>
                <a:effectLst>
                  <a:outerShdw blurRad="12700" dist="50800" dir="2700000" algn="tl" rotWithShape="0">
                    <a:schemeClr val="tx1"/>
                  </a:outerShdw>
                </a:effectLst>
              </a:rPr>
              <a:t>(11:7-8)</a:t>
            </a:r>
            <a:endParaRPr lang="en-US" sz="47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55665505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3315" y="1203372"/>
            <a:ext cx="8800252" cy="3939540"/>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“They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shall not hurt nor destroy in all My holy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mountain, for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the earth shall be full of the knowledge of the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LORD as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the waters cover the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sea.”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(11:9)</a:t>
            </a:r>
            <a:endParaRPr lang="en-US" sz="5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85804510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0" y="1158801"/>
            <a:ext cx="9143999" cy="954107"/>
          </a:xfrm>
          <a:prstGeom prst="rect">
            <a:avLst/>
          </a:prstGeom>
          <a:noFill/>
          <a:effectLst>
            <a:softEdge rad="127000"/>
          </a:effectLst>
        </p:spPr>
        <p:txBody>
          <a:bodyPr wrap="square" lIns="91440" tIns="45720" rIns="91440" bIns="45720">
            <a:spAutoFit/>
          </a:bodyPr>
          <a:lstStyle/>
          <a:p>
            <a:pPr algn="ctr"/>
            <a:r>
              <a:rPr lang="en-US" sz="5600" b="1" u="sng" dirty="0" smtClean="0">
                <a:ln w="19050">
                  <a:solidFill>
                    <a:srgbClr val="002060"/>
                  </a:solidFill>
                  <a:prstDash val="solid"/>
                </a:ln>
                <a:solidFill>
                  <a:srgbClr val="FFFF00"/>
                </a:solidFill>
                <a:effectLst>
                  <a:outerShdw blurRad="12700" dist="50800" dir="2700000" algn="tl" rotWithShape="0">
                    <a:schemeClr val="tx1"/>
                  </a:outerShdw>
                </a:effectLst>
              </a:rPr>
              <a:t>Three Ways of Interpretation</a:t>
            </a:r>
          </a:p>
        </p:txBody>
      </p:sp>
      <p:sp>
        <p:nvSpPr>
          <p:cNvPr id="12" name="Rectangle 11"/>
          <p:cNvSpPr/>
          <p:nvPr/>
        </p:nvSpPr>
        <p:spPr>
          <a:xfrm>
            <a:off x="1146071" y="2010210"/>
            <a:ext cx="6851855" cy="3667479"/>
          </a:xfrm>
          <a:prstGeom prst="rect">
            <a:avLst/>
          </a:prstGeom>
          <a:noFill/>
          <a:effectLst>
            <a:softEdge rad="127000"/>
          </a:effectLst>
        </p:spPr>
        <p:txBody>
          <a:bodyPr wrap="square" lIns="91440" tIns="45720" rIns="91440" bIns="45720">
            <a:spAutoFit/>
          </a:bodyPr>
          <a:lstStyle/>
          <a:p>
            <a:pPr algn="ctr">
              <a:lnSpc>
                <a:spcPct val="120000"/>
              </a:lnSpc>
            </a:pP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Literally</a:t>
            </a:r>
          </a:p>
          <a:p>
            <a:pPr algn="ctr">
              <a:lnSpc>
                <a:spcPct val="120000"/>
              </a:lnSpc>
            </a:pP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Spiritually</a:t>
            </a:r>
          </a:p>
          <a:p>
            <a:pPr algn="ctr">
              <a:lnSpc>
                <a:spcPct val="120000"/>
              </a:lnSpc>
            </a:pP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Figuratively</a:t>
            </a:r>
            <a:endParaRPr lang="en-US" sz="60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pic>
        <p:nvPicPr>
          <p:cNvPr id="8" name="Picture 2" descr="http://www.parousianetwork.org/Cafe_Images/Wolf&amp;Lamb.jpg"/>
          <p:cNvPicPr>
            <a:picLocks noChangeAspect="1" noChangeArrowheads="1"/>
          </p:cNvPicPr>
          <p:nvPr/>
        </p:nvPicPr>
        <p:blipFill>
          <a:blip r:embed="rId5" cstate="print"/>
          <a:srcRect/>
          <a:stretch>
            <a:fillRect/>
          </a:stretch>
        </p:blipFill>
        <p:spPr bwMode="auto">
          <a:xfrm>
            <a:off x="6676103" y="5038608"/>
            <a:ext cx="2239297" cy="1679473"/>
          </a:xfrm>
          <a:prstGeom prst="rect">
            <a:avLst/>
          </a:prstGeom>
          <a:noFill/>
          <a:effectLst>
            <a:softEdge rad="152400"/>
          </a:effectLst>
        </p:spPr>
      </p:pic>
    </p:spTree>
    <p:extLst>
      <p:ext uri="{BB962C8B-B14F-4D97-AF65-F5344CB8AC3E}">
        <p14:creationId xmlns:p14="http://schemas.microsoft.com/office/powerpoint/2010/main" val="3840264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1"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2379542" y="1025270"/>
            <a:ext cx="4384917" cy="1311128"/>
          </a:xfrm>
          <a:prstGeom prst="rect">
            <a:avLst/>
          </a:prstGeom>
          <a:noFill/>
          <a:effectLst>
            <a:softEdge rad="127000"/>
          </a:effectLst>
        </p:spPr>
        <p:txBody>
          <a:bodyPr wrap="square" lIns="91440" tIns="45720" rIns="91440" bIns="45720">
            <a:spAutoFit/>
          </a:bodyPr>
          <a:lstStyle/>
          <a:p>
            <a:pPr algn="ctr">
              <a:lnSpc>
                <a:spcPct val="120000"/>
              </a:lnSpc>
            </a:pP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Literally</a:t>
            </a:r>
          </a:p>
        </p:txBody>
      </p:sp>
      <p:pic>
        <p:nvPicPr>
          <p:cNvPr id="8" name="Picture 2" descr="http://www.parousianetwork.org/Cafe_Images/Wolf&amp;Lamb.jpg"/>
          <p:cNvPicPr>
            <a:picLocks noChangeAspect="1" noChangeArrowheads="1"/>
          </p:cNvPicPr>
          <p:nvPr/>
        </p:nvPicPr>
        <p:blipFill>
          <a:blip r:embed="rId5" cstate="print"/>
          <a:srcRect/>
          <a:stretch>
            <a:fillRect/>
          </a:stretch>
        </p:blipFill>
        <p:spPr bwMode="auto">
          <a:xfrm>
            <a:off x="6676103" y="5038608"/>
            <a:ext cx="2239297" cy="1679473"/>
          </a:xfrm>
          <a:prstGeom prst="rect">
            <a:avLst/>
          </a:prstGeom>
          <a:noFill/>
          <a:effectLst>
            <a:softEdge rad="152400"/>
          </a:effectLst>
        </p:spPr>
      </p:pic>
      <p:sp>
        <p:nvSpPr>
          <p:cNvPr id="13" name="Rectangle 12"/>
          <p:cNvSpPr/>
          <p:nvPr/>
        </p:nvSpPr>
        <p:spPr>
          <a:xfrm>
            <a:off x="247036" y="2286620"/>
            <a:ext cx="8649929" cy="3637919"/>
          </a:xfrm>
          <a:prstGeom prst="rect">
            <a:avLst/>
          </a:prstGeom>
          <a:noFill/>
          <a:effectLst>
            <a:softEdge rad="127000"/>
          </a:effectLst>
        </p:spPr>
        <p:txBody>
          <a:bodyPr wrap="square" lIns="91440" tIns="45720" rIns="91440" bIns="45720">
            <a:spAutoFit/>
          </a:bodyPr>
          <a:lstStyle/>
          <a:p>
            <a:pPr algn="just">
              <a:lnSpc>
                <a:spcPct val="120000"/>
              </a:lnSpc>
            </a:pP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 literal fulfillment of the prophecy would require a basic alteration of the nature of a wolf, a bear and the lion.</a:t>
            </a:r>
          </a:p>
        </p:txBody>
      </p:sp>
    </p:spTree>
    <p:extLst>
      <p:ext uri="{BB962C8B-B14F-4D97-AF65-F5344CB8AC3E}">
        <p14:creationId xmlns:p14="http://schemas.microsoft.com/office/powerpoint/2010/main" val="14544627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145" y="911500"/>
            <a:ext cx="7563710" cy="5377325"/>
          </a:xfrm>
          <a:prstGeom prst="rect">
            <a:avLst/>
          </a:prstGeom>
          <a:effectLst>
            <a:softEdge rad="635000"/>
          </a:effectLst>
        </p:spPr>
      </p:pic>
    </p:spTree>
    <p:extLst>
      <p:ext uri="{BB962C8B-B14F-4D97-AF65-F5344CB8AC3E}">
        <p14:creationId xmlns:p14="http://schemas.microsoft.com/office/powerpoint/2010/main" val="153745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www.artexpertswebsite.com/pages/artists/artists_l-z/peter/Peter_AdamAndEveInTheGardenOfEden.jpg"/>
          <p:cNvPicPr>
            <a:picLocks noChangeAspect="1" noChangeArrowheads="1"/>
          </p:cNvPicPr>
          <p:nvPr/>
        </p:nvPicPr>
        <p:blipFill>
          <a:blip r:embed="rId3" cstate="print"/>
          <a:srcRect/>
          <a:stretch>
            <a:fillRect/>
          </a:stretch>
        </p:blipFill>
        <p:spPr bwMode="auto">
          <a:xfrm>
            <a:off x="634903" y="1190479"/>
            <a:ext cx="7874195" cy="5544077"/>
          </a:xfrm>
          <a:prstGeom prst="rect">
            <a:avLst/>
          </a:prstGeom>
          <a:noFill/>
          <a:effectLst>
            <a:softEdge rad="317500"/>
          </a:effectLst>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2379542" y="1025270"/>
            <a:ext cx="4384917" cy="1311128"/>
          </a:xfrm>
          <a:prstGeom prst="rect">
            <a:avLst/>
          </a:prstGeom>
          <a:noFill/>
          <a:effectLst>
            <a:softEdge rad="127000"/>
          </a:effectLst>
        </p:spPr>
        <p:txBody>
          <a:bodyPr wrap="square" lIns="91440" tIns="45720" rIns="91440" bIns="45720">
            <a:spAutoFit/>
          </a:bodyPr>
          <a:lstStyle/>
          <a:p>
            <a:pPr algn="ctr">
              <a:lnSpc>
                <a:spcPct val="120000"/>
              </a:lnSpc>
            </a:pP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Literally</a:t>
            </a:r>
          </a:p>
        </p:txBody>
      </p:sp>
    </p:spTree>
    <p:extLst>
      <p:ext uri="{BB962C8B-B14F-4D97-AF65-F5344CB8AC3E}">
        <p14:creationId xmlns:p14="http://schemas.microsoft.com/office/powerpoint/2010/main" val="102222447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0" y="1363864"/>
            <a:ext cx="9144000"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Hope Despite Destruction</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10:5 – 11:16</a:t>
            </a:r>
            <a:endParaRPr lang="en-US" sz="7200" b="1" dirty="0" smtClean="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0" name="Picture 4" descr="http://hitalia.rotfl.eu.org/pictures/burnt_forest.jpg"/>
          <p:cNvPicPr>
            <a:picLocks noChangeAspect="1" noChangeArrowheads="1"/>
          </p:cNvPicPr>
          <p:nvPr/>
        </p:nvPicPr>
        <p:blipFill>
          <a:blip r:embed="rId5" cstate="print"/>
          <a:srcRect/>
          <a:stretch>
            <a:fillRect/>
          </a:stretch>
        </p:blipFill>
        <p:spPr bwMode="auto">
          <a:xfrm>
            <a:off x="0" y="3352800"/>
            <a:ext cx="9144000" cy="3276600"/>
          </a:xfrm>
          <a:prstGeom prst="rect">
            <a:avLst/>
          </a:prstGeom>
          <a:noFill/>
          <a:effectLst>
            <a:softEdge rad="317500"/>
          </a:effectLst>
        </p:spPr>
      </p:pic>
      <p:pic>
        <p:nvPicPr>
          <p:cNvPr id="12" name="Picture 11"/>
          <p:cNvPicPr>
            <a:picLocks noChangeAspect="1"/>
          </p:cNvPicPr>
          <p:nvPr/>
        </p:nvPicPr>
        <p:blipFill>
          <a:blip r:embed="rId6"/>
          <a:stretch>
            <a:fillRect/>
          </a:stretch>
        </p:blipFill>
        <p:spPr>
          <a:xfrm>
            <a:off x="3200400" y="4159627"/>
            <a:ext cx="1155434" cy="1878290"/>
          </a:xfrm>
          <a:prstGeom prst="rect">
            <a:avLst/>
          </a:prstGeom>
        </p:spPr>
      </p:pic>
    </p:spTree>
    <p:extLst>
      <p:ext uri="{BB962C8B-B14F-4D97-AF65-F5344CB8AC3E}">
        <p14:creationId xmlns:p14="http://schemas.microsoft.com/office/powerpoint/2010/main" val="3724587191"/>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2271" y="1094858"/>
            <a:ext cx="6479458" cy="5633414"/>
          </a:xfrm>
          <a:prstGeom prst="rect">
            <a:avLst/>
          </a:prstGeom>
          <a:effectLst>
            <a:softEdge rad="254000"/>
          </a:effectLst>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2379542" y="1025270"/>
            <a:ext cx="4384917" cy="1311128"/>
          </a:xfrm>
          <a:prstGeom prst="rect">
            <a:avLst/>
          </a:prstGeom>
          <a:noFill/>
          <a:effectLst>
            <a:softEdge rad="127000"/>
          </a:effectLst>
        </p:spPr>
        <p:txBody>
          <a:bodyPr wrap="square" lIns="91440" tIns="45720" rIns="91440" bIns="45720">
            <a:spAutoFit/>
          </a:bodyPr>
          <a:lstStyle/>
          <a:p>
            <a:pPr algn="ctr">
              <a:lnSpc>
                <a:spcPct val="120000"/>
              </a:lnSpc>
            </a:pP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Literally</a:t>
            </a:r>
          </a:p>
        </p:txBody>
      </p:sp>
    </p:spTree>
    <p:extLst>
      <p:ext uri="{BB962C8B-B14F-4D97-AF65-F5344CB8AC3E}">
        <p14:creationId xmlns:p14="http://schemas.microsoft.com/office/powerpoint/2010/main" val="141097288"/>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2379542" y="1025270"/>
            <a:ext cx="4384917" cy="1229888"/>
          </a:xfrm>
          <a:prstGeom prst="rect">
            <a:avLst/>
          </a:prstGeom>
          <a:noFill/>
          <a:effectLst>
            <a:softEdge rad="127000"/>
          </a:effectLst>
        </p:spPr>
        <p:txBody>
          <a:bodyPr wrap="square" lIns="91440" tIns="45720" rIns="91440" bIns="45720">
            <a:spAutoFit/>
          </a:bodyPr>
          <a:lstStyle/>
          <a:p>
            <a:pPr algn="ctr">
              <a:lnSpc>
                <a:spcPct val="120000"/>
              </a:lnSpc>
            </a:pP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Death</a:t>
            </a:r>
          </a:p>
        </p:txBody>
      </p:sp>
      <p:pic>
        <p:nvPicPr>
          <p:cNvPr id="3" name="Picture 2"/>
          <p:cNvPicPr>
            <a:picLocks noChangeAspect="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374454" y="2255158"/>
            <a:ext cx="6569559" cy="4318877"/>
          </a:xfrm>
          <a:prstGeom prst="rect">
            <a:avLst/>
          </a:prstGeom>
          <a:effectLst>
            <a:softEdge rad="317500"/>
          </a:effectLst>
        </p:spPr>
      </p:pic>
    </p:spTree>
    <p:extLst>
      <p:ext uri="{BB962C8B-B14F-4D97-AF65-F5344CB8AC3E}">
        <p14:creationId xmlns:p14="http://schemas.microsoft.com/office/powerpoint/2010/main" val="692641030"/>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0" name="Picture 8" descr="http://ts2.mm.bing.net/images/thumbnail.aspx?q=418557858113&amp;id=fd4b0bb644858b103f2ead3b73fbc7e0&amp;url=http%3a%2f%2fwww.lightrailnow.org%2fimages%2fno-hurricane-katrina-satimage-20050829_uwisc-cimss.jpg"/>
          <p:cNvPicPr>
            <a:picLocks noChangeAspect="1" noChangeArrowheads="1"/>
          </p:cNvPicPr>
          <p:nvPr/>
        </p:nvPicPr>
        <p:blipFill>
          <a:blip r:embed="rId5" cstate="print"/>
          <a:srcRect/>
          <a:stretch>
            <a:fillRect/>
          </a:stretch>
        </p:blipFill>
        <p:spPr bwMode="auto">
          <a:xfrm>
            <a:off x="589312" y="1295400"/>
            <a:ext cx="3565321" cy="2590800"/>
          </a:xfrm>
          <a:prstGeom prst="rect">
            <a:avLst/>
          </a:prstGeom>
          <a:noFill/>
          <a:effectLst>
            <a:softEdge rad="127000"/>
          </a:effectLst>
        </p:spPr>
      </p:pic>
      <p:pic>
        <p:nvPicPr>
          <p:cNvPr id="12" name="Picture 6" descr="http://ts1.mm.bing.net/images/thumbnail.aspx?q=819983953728&amp;id=98021c934fc19d116a5ef49bacf3ae52&amp;url=http%3a%2f%2ftornadoesfacts.com%2fimages%2ftornadoes.jpg"/>
          <p:cNvPicPr>
            <a:picLocks noChangeAspect="1" noChangeArrowheads="1"/>
          </p:cNvPicPr>
          <p:nvPr/>
        </p:nvPicPr>
        <p:blipFill>
          <a:blip r:embed="rId6" cstate="print"/>
          <a:srcRect/>
          <a:stretch>
            <a:fillRect/>
          </a:stretch>
        </p:blipFill>
        <p:spPr bwMode="auto">
          <a:xfrm>
            <a:off x="4495799" y="1314517"/>
            <a:ext cx="4191000" cy="2870175"/>
          </a:xfrm>
          <a:prstGeom prst="rect">
            <a:avLst/>
          </a:prstGeom>
          <a:noFill/>
          <a:effectLst>
            <a:softEdge rad="127000"/>
          </a:effectLst>
        </p:spPr>
      </p:pic>
      <p:pic>
        <p:nvPicPr>
          <p:cNvPr id="13" name="Picture 4" descr="http://ts4.mm.bing.net/images/thumbnail.aspx?q=411089376207&amp;id=0e2c26a725f7dff27fb2ac058387ded0&amp;url=http%3a%2f%2fwww.indianchild.com%2fimages%2fvalcanoe2.jpg"/>
          <p:cNvPicPr>
            <a:picLocks noChangeAspect="1" noChangeArrowheads="1"/>
          </p:cNvPicPr>
          <p:nvPr/>
        </p:nvPicPr>
        <p:blipFill>
          <a:blip r:embed="rId7" cstate="print"/>
          <a:srcRect/>
          <a:stretch>
            <a:fillRect/>
          </a:stretch>
        </p:blipFill>
        <p:spPr bwMode="auto">
          <a:xfrm>
            <a:off x="167056" y="4001452"/>
            <a:ext cx="4176344" cy="2667000"/>
          </a:xfrm>
          <a:prstGeom prst="rect">
            <a:avLst/>
          </a:prstGeom>
          <a:noFill/>
          <a:effectLst>
            <a:softEdge rad="317500"/>
          </a:effectLst>
        </p:spPr>
      </p:pic>
      <p:pic>
        <p:nvPicPr>
          <p:cNvPr id="14" name="Picture 2" descr="http://ts4.mm.bing.net/images/thumbnail.aspx?q=837475241135&amp;id=ec4c3d23698b7e6a43dcc9a3d6299eac&amp;url=http%3a%2f%2fdiversitynewspublications.com%2fwp-content%2fuploads%2f2011%2f03%2fjapantsunami2011.jpg"/>
          <p:cNvPicPr>
            <a:picLocks noChangeAspect="1" noChangeArrowheads="1"/>
          </p:cNvPicPr>
          <p:nvPr/>
        </p:nvPicPr>
        <p:blipFill>
          <a:blip r:embed="rId8" cstate="print"/>
          <a:srcRect/>
          <a:stretch>
            <a:fillRect/>
          </a:stretch>
        </p:blipFill>
        <p:spPr bwMode="auto">
          <a:xfrm>
            <a:off x="4307032" y="4078604"/>
            <a:ext cx="4568535" cy="2512696"/>
          </a:xfrm>
          <a:prstGeom prst="rect">
            <a:avLst/>
          </a:prstGeom>
          <a:noFill/>
          <a:effectLst>
            <a:softEdge rad="317500"/>
          </a:effectLst>
        </p:spPr>
      </p:pic>
      <p:sp>
        <p:nvSpPr>
          <p:cNvPr id="15" name="Rectangle 14"/>
          <p:cNvSpPr/>
          <p:nvPr/>
        </p:nvSpPr>
        <p:spPr>
          <a:xfrm>
            <a:off x="98323" y="1203372"/>
            <a:ext cx="8947354" cy="5139869"/>
          </a:xfrm>
          <a:prstGeom prst="rect">
            <a:avLst/>
          </a:prstGeom>
          <a:solidFill>
            <a:srgbClr val="223769">
              <a:alpha val="40000"/>
            </a:srgbClr>
          </a:solidFill>
          <a:effectLst>
            <a:softEdge rad="254000"/>
          </a:effectLst>
        </p:spPr>
        <p:txBody>
          <a:bodyPr wrap="square" lIns="91440" tIns="45720" rIns="91440" bIns="45720">
            <a:spAutoFit/>
          </a:bodyPr>
          <a:lstStyle/>
          <a:p>
            <a:pPr algn="just"/>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100" b="1" dirty="0">
                <a:ln w="19050">
                  <a:solidFill>
                    <a:srgbClr val="002060"/>
                  </a:solidFill>
                  <a:prstDash val="solid"/>
                </a:ln>
                <a:solidFill>
                  <a:schemeClr val="bg1"/>
                </a:solidFill>
                <a:effectLst>
                  <a:outerShdw blurRad="12700" dist="50800" dir="2700000" algn="tl" rotWithShape="0">
                    <a:schemeClr val="tx1"/>
                  </a:outerShdw>
                </a:effectLst>
              </a:rPr>
              <a:t>the creation was subjected to futility, not </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willingly… because </a:t>
            </a:r>
            <a:r>
              <a:rPr lang="en-US" sz="4100" b="1" dirty="0">
                <a:ln w="19050">
                  <a:solidFill>
                    <a:srgbClr val="002060"/>
                  </a:solidFill>
                  <a:prstDash val="solid"/>
                </a:ln>
                <a:solidFill>
                  <a:schemeClr val="bg1"/>
                </a:solidFill>
                <a:effectLst>
                  <a:outerShdw blurRad="12700" dist="50800" dir="2700000" algn="tl" rotWithShape="0">
                    <a:schemeClr val="tx1"/>
                  </a:outerShdw>
                </a:effectLst>
              </a:rPr>
              <a:t>the creation itself also will be delivered from the bondage of corruption into the glorious liberty of the children of God. </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100" b="1" dirty="0">
                <a:ln w="19050">
                  <a:solidFill>
                    <a:srgbClr val="002060"/>
                  </a:solidFill>
                  <a:prstDash val="solid"/>
                </a:ln>
                <a:solidFill>
                  <a:schemeClr val="bg1"/>
                </a:solidFill>
                <a:effectLst>
                  <a:outerShdw blurRad="12700" dist="50800" dir="2700000" algn="tl" rotWithShape="0">
                    <a:schemeClr val="tx1"/>
                  </a:outerShdw>
                </a:effectLst>
              </a:rPr>
              <a:t>we know that the whole creation groans and labors with birth pangs together until now</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100" b="1" dirty="0" smtClean="0">
                <a:ln w="19050">
                  <a:solidFill>
                    <a:srgbClr val="002060"/>
                  </a:solidFill>
                  <a:prstDash val="solid"/>
                </a:ln>
                <a:solidFill>
                  <a:srgbClr val="FFFF00"/>
                </a:solidFill>
                <a:effectLst>
                  <a:outerShdw blurRad="12700" dist="50800" dir="2700000" algn="tl" rotWithShape="0">
                    <a:schemeClr val="tx1"/>
                  </a:outerShdw>
                </a:effectLst>
              </a:rPr>
              <a:t>(Rom. 8:20-21)</a:t>
            </a:r>
            <a:endParaRPr lang="en-US" sz="41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91009228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5" name="Rectangle 14"/>
          <p:cNvSpPr/>
          <p:nvPr/>
        </p:nvSpPr>
        <p:spPr>
          <a:xfrm>
            <a:off x="102895" y="1255901"/>
            <a:ext cx="8947354" cy="5047536"/>
          </a:xfrm>
          <a:prstGeom prst="rect">
            <a:avLst/>
          </a:prstGeom>
          <a:solidFill>
            <a:srgbClr val="223769">
              <a:alpha val="40000"/>
            </a:srgbClr>
          </a:solidFill>
          <a:effectLst>
            <a:softEdge rad="254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earth is also defiled under its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inhabitants, because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they have transgressed the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laws, changed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the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ordinance, broken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the everlasting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covenant. Therefore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the curse has devoured the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earth, and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those who dwell in it are desolate</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(Isa. 24:5-6)</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62735779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5" name="Rectangle 14"/>
          <p:cNvSpPr/>
          <p:nvPr/>
        </p:nvSpPr>
        <p:spPr>
          <a:xfrm>
            <a:off x="102895" y="1255901"/>
            <a:ext cx="8947354" cy="4708981"/>
          </a:xfrm>
          <a:prstGeom prst="rect">
            <a:avLst/>
          </a:prstGeom>
          <a:solidFill>
            <a:srgbClr val="223769">
              <a:alpha val="40000"/>
            </a:srgbClr>
          </a:solidFill>
          <a:effectLst>
            <a:softEdge rad="254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He must reign till He has put all enemies under His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feet. The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last enemy that will be destroyed is death.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"He has put all things under His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feet…”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(1 Cor. 15:25-27)</a:t>
            </a:r>
            <a:endParaRPr lang="en-US" sz="50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81180324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www.artexpertswebsite.com/pages/artists/artists_l-z/peter/Peter_AdamAndEveInTheGardenOfEden.jpg"/>
          <p:cNvPicPr>
            <a:picLocks noChangeAspect="1" noChangeArrowheads="1"/>
          </p:cNvPicPr>
          <p:nvPr/>
        </p:nvPicPr>
        <p:blipFill>
          <a:blip r:embed="rId3" cstate="print"/>
          <a:srcRect/>
          <a:stretch>
            <a:fillRect/>
          </a:stretch>
        </p:blipFill>
        <p:spPr bwMode="auto">
          <a:xfrm>
            <a:off x="634903" y="1190479"/>
            <a:ext cx="7874195" cy="5544077"/>
          </a:xfrm>
          <a:prstGeom prst="rect">
            <a:avLst/>
          </a:prstGeom>
          <a:noFill/>
          <a:effectLst>
            <a:softEdge rad="317500"/>
          </a:effectLst>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2379542" y="1025270"/>
            <a:ext cx="4384917" cy="1311128"/>
          </a:xfrm>
          <a:prstGeom prst="rect">
            <a:avLst/>
          </a:prstGeom>
          <a:noFill/>
          <a:effectLst>
            <a:softEdge rad="127000"/>
          </a:effectLst>
        </p:spPr>
        <p:txBody>
          <a:bodyPr wrap="square" lIns="91440" tIns="45720" rIns="91440" bIns="45720">
            <a:spAutoFit/>
          </a:bodyPr>
          <a:lstStyle/>
          <a:p>
            <a:pPr algn="ctr">
              <a:lnSpc>
                <a:spcPct val="120000"/>
              </a:lnSpc>
            </a:pP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Literally</a:t>
            </a:r>
          </a:p>
        </p:txBody>
      </p:sp>
    </p:spTree>
    <p:extLst>
      <p:ext uri="{BB962C8B-B14F-4D97-AF65-F5344CB8AC3E}">
        <p14:creationId xmlns:p14="http://schemas.microsoft.com/office/powerpoint/2010/main" val="868361407"/>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2379542" y="1025270"/>
            <a:ext cx="4384917" cy="1229888"/>
          </a:xfrm>
          <a:prstGeom prst="rect">
            <a:avLst/>
          </a:prstGeom>
          <a:noFill/>
          <a:effectLst>
            <a:softEdge rad="127000"/>
          </a:effectLst>
        </p:spPr>
        <p:txBody>
          <a:bodyPr wrap="square" lIns="91440" tIns="45720" rIns="91440" bIns="45720">
            <a:spAutoFit/>
          </a:bodyPr>
          <a:lstStyle/>
          <a:p>
            <a:pPr algn="ctr">
              <a:lnSpc>
                <a:spcPct val="120000"/>
              </a:lnSpc>
            </a:pP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Spiritually</a:t>
            </a:r>
          </a:p>
        </p:txBody>
      </p:sp>
      <p:pic>
        <p:nvPicPr>
          <p:cNvPr id="8" name="Picture 2" descr="http://www.parousianetwork.org/Cafe_Images/Wolf&amp;Lamb.jpg"/>
          <p:cNvPicPr>
            <a:picLocks noChangeAspect="1" noChangeArrowheads="1"/>
          </p:cNvPicPr>
          <p:nvPr/>
        </p:nvPicPr>
        <p:blipFill>
          <a:blip r:embed="rId5" cstate="print"/>
          <a:srcRect/>
          <a:stretch>
            <a:fillRect/>
          </a:stretch>
        </p:blipFill>
        <p:spPr bwMode="auto">
          <a:xfrm>
            <a:off x="6676103" y="5038608"/>
            <a:ext cx="2239297" cy="1679473"/>
          </a:xfrm>
          <a:prstGeom prst="rect">
            <a:avLst/>
          </a:prstGeom>
          <a:noFill/>
          <a:effectLst>
            <a:softEdge rad="152400"/>
          </a:effectLst>
        </p:spPr>
      </p:pic>
      <p:sp>
        <p:nvSpPr>
          <p:cNvPr id="13" name="Rectangle 12"/>
          <p:cNvSpPr/>
          <p:nvPr/>
        </p:nvSpPr>
        <p:spPr>
          <a:xfrm>
            <a:off x="247036" y="2286620"/>
            <a:ext cx="8649929" cy="2751522"/>
          </a:xfrm>
          <a:prstGeom prst="rect">
            <a:avLst/>
          </a:prstGeom>
          <a:noFill/>
          <a:effectLst>
            <a:softEdge rad="127000"/>
          </a:effectLst>
        </p:spPr>
        <p:txBody>
          <a:bodyPr wrap="square" lIns="91440" tIns="45720" rIns="91440" bIns="45720">
            <a:spAutoFit/>
          </a:bodyPr>
          <a:lstStyle/>
          <a:p>
            <a:pPr algn="just">
              <a:lnSpc>
                <a:spcPct val="120000"/>
              </a:lnSpc>
            </a:pP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animals represent various spiritual conditions and states within human beings.</a:t>
            </a:r>
          </a:p>
        </p:txBody>
      </p:sp>
      <p:sp>
        <p:nvSpPr>
          <p:cNvPr id="10" name="Rectangle 9"/>
          <p:cNvSpPr/>
          <p:nvPr/>
        </p:nvSpPr>
        <p:spPr>
          <a:xfrm>
            <a:off x="1897524" y="5212426"/>
            <a:ext cx="2392523" cy="1126462"/>
          </a:xfrm>
          <a:prstGeom prst="rect">
            <a:avLst/>
          </a:prstGeom>
          <a:noFill/>
          <a:effectLst>
            <a:softEdge rad="127000"/>
          </a:effectLst>
        </p:spPr>
        <p:txBody>
          <a:bodyPr wrap="square" lIns="91440" tIns="45720" rIns="91440" bIns="45720">
            <a:spAutoFit/>
          </a:bodyPr>
          <a:lstStyle/>
          <a:p>
            <a:pPr algn="ctr">
              <a:lnSpc>
                <a:spcPct val="120000"/>
              </a:lnSpc>
            </a:pP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“as if”</a:t>
            </a:r>
          </a:p>
        </p:txBody>
      </p:sp>
    </p:spTree>
    <p:extLst>
      <p:ext uri="{BB962C8B-B14F-4D97-AF65-F5344CB8AC3E}">
        <p14:creationId xmlns:p14="http://schemas.microsoft.com/office/powerpoint/2010/main" val="10864314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85217" y="1203372"/>
            <a:ext cx="8973567" cy="5570756"/>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Allegory</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“Writers… use allegories as literary devices or as rhetorical devise that convey hidden or complex meaning through symbolic figures, actions, imagery, or events, which together create the moral, spiritual, or political meaning the author wishes to convey.” </a:t>
            </a:r>
            <a:r>
              <a:rPr lang="en-US" sz="4000" b="1" dirty="0" smtClean="0">
                <a:ln w="19050">
                  <a:solidFill>
                    <a:srgbClr val="002060"/>
                  </a:solidFill>
                  <a:prstDash val="solid"/>
                </a:ln>
                <a:solidFill>
                  <a:srgbClr val="FFFF00"/>
                </a:solidFill>
                <a:effectLst>
                  <a:outerShdw blurRad="12700" dist="50800" dir="2700000" algn="tl" rotWithShape="0">
                    <a:schemeClr val="tx1"/>
                  </a:outerShdw>
                </a:effectLst>
              </a:rPr>
              <a:t>(Google)</a:t>
            </a:r>
            <a:endParaRPr lang="en-US" sz="4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72772542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2379542" y="1025270"/>
            <a:ext cx="4384917" cy="1229888"/>
          </a:xfrm>
          <a:prstGeom prst="rect">
            <a:avLst/>
          </a:prstGeom>
          <a:noFill/>
          <a:effectLst>
            <a:softEdge rad="127000"/>
          </a:effectLst>
        </p:spPr>
        <p:txBody>
          <a:bodyPr wrap="square" lIns="91440" tIns="45720" rIns="91440" bIns="45720">
            <a:spAutoFit/>
          </a:bodyPr>
          <a:lstStyle/>
          <a:p>
            <a:pPr algn="ctr">
              <a:lnSpc>
                <a:spcPct val="120000"/>
              </a:lnSpc>
            </a:pP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Allegory</a:t>
            </a:r>
          </a:p>
        </p:txBody>
      </p:sp>
      <p:sp>
        <p:nvSpPr>
          <p:cNvPr id="13" name="Rectangle 12"/>
          <p:cNvSpPr/>
          <p:nvPr/>
        </p:nvSpPr>
        <p:spPr>
          <a:xfrm>
            <a:off x="207708" y="2274158"/>
            <a:ext cx="8822395" cy="2751522"/>
          </a:xfrm>
          <a:prstGeom prst="rect">
            <a:avLst/>
          </a:prstGeom>
          <a:noFill/>
          <a:effectLst>
            <a:softEdge rad="127000"/>
          </a:effectLst>
        </p:spPr>
        <p:txBody>
          <a:bodyPr wrap="square" lIns="91440" tIns="45720" rIns="91440" bIns="45720">
            <a:spAutoFit/>
          </a:bodyPr>
          <a:lstStyle/>
          <a:p>
            <a:pPr algn="just">
              <a:lnSpc>
                <a:spcPct val="120000"/>
              </a:lnSpc>
            </a:pP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Alexandria School of theology introduced the allegorical interpretation to the church.</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9393" y="4810776"/>
            <a:ext cx="1827571" cy="1827571"/>
          </a:xfrm>
          <a:prstGeom prst="rect">
            <a:avLst/>
          </a:prstGeom>
          <a:effectLst>
            <a:softEdge rad="50800"/>
          </a:effectLst>
        </p:spPr>
      </p:pic>
      <p:sp>
        <p:nvSpPr>
          <p:cNvPr id="14" name="Rectangle 13"/>
          <p:cNvSpPr/>
          <p:nvPr/>
        </p:nvSpPr>
        <p:spPr>
          <a:xfrm>
            <a:off x="525813" y="5179796"/>
            <a:ext cx="6181016" cy="1089529"/>
          </a:xfrm>
          <a:prstGeom prst="rect">
            <a:avLst/>
          </a:prstGeom>
          <a:noFill/>
          <a:effectLst>
            <a:softEdge rad="127000"/>
          </a:effectLst>
        </p:spPr>
        <p:txBody>
          <a:bodyPr wrap="square" lIns="91440" tIns="45720" rIns="91440" bIns="45720">
            <a:spAutoFit/>
          </a:bodyPr>
          <a:lstStyle/>
          <a:p>
            <a:pPr algn="ctr">
              <a:lnSpc>
                <a:spcPct val="120000"/>
              </a:lnSpc>
            </a:pP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Clement and Origen</a:t>
            </a:r>
          </a:p>
        </p:txBody>
      </p:sp>
    </p:spTree>
    <p:extLst>
      <p:ext uri="{BB962C8B-B14F-4D97-AF65-F5344CB8AC3E}">
        <p14:creationId xmlns:p14="http://schemas.microsoft.com/office/powerpoint/2010/main" val="292310689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1250"/>
                            </p:stCondLst>
                            <p:childTnLst>
                              <p:par>
                                <p:cTn id="9" presetID="55" presetClass="entr" presetSubtype="0" fill="hold" grpId="0" nodeType="afterEffect">
                                  <p:stCondLst>
                                    <p:cond delay="75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250" fill="hold"/>
                                        <p:tgtEl>
                                          <p:spTgt spid="14"/>
                                        </p:tgtEl>
                                        <p:attrNameLst>
                                          <p:attrName>ppt_w</p:attrName>
                                        </p:attrNameLst>
                                      </p:cBhvr>
                                      <p:tavLst>
                                        <p:tav tm="0">
                                          <p:val>
                                            <p:strVal val="#ppt_w*0.70"/>
                                          </p:val>
                                        </p:tav>
                                        <p:tav tm="100000">
                                          <p:val>
                                            <p:strVal val="#ppt_w"/>
                                          </p:val>
                                        </p:tav>
                                      </p:tavLst>
                                    </p:anim>
                                    <p:anim calcmode="lin" valueType="num">
                                      <p:cBhvr>
                                        <p:cTn id="12" dur="1250" fill="hold"/>
                                        <p:tgtEl>
                                          <p:spTgt spid="14"/>
                                        </p:tgtEl>
                                        <p:attrNameLst>
                                          <p:attrName>ppt_h</p:attrName>
                                        </p:attrNameLst>
                                      </p:cBhvr>
                                      <p:tavLst>
                                        <p:tav tm="0">
                                          <p:val>
                                            <p:strVal val="#ppt_h"/>
                                          </p:val>
                                        </p:tav>
                                        <p:tav tm="100000">
                                          <p:val>
                                            <p:strVal val="#ppt_h"/>
                                          </p:val>
                                        </p:tav>
                                      </p:tavLst>
                                    </p:anim>
                                    <p:animEffect transition="in" filter="fade">
                                      <p:cBhvr>
                                        <p:cTn id="13"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9393" y="4810776"/>
            <a:ext cx="1827571" cy="1827571"/>
          </a:xfrm>
          <a:prstGeom prst="rect">
            <a:avLst/>
          </a:prstGeom>
          <a:effectLst>
            <a:softEdge rad="50800"/>
          </a:effectLst>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2379542" y="1025270"/>
            <a:ext cx="4384917" cy="1229888"/>
          </a:xfrm>
          <a:prstGeom prst="rect">
            <a:avLst/>
          </a:prstGeom>
          <a:noFill/>
          <a:effectLst>
            <a:softEdge rad="127000"/>
          </a:effectLst>
        </p:spPr>
        <p:txBody>
          <a:bodyPr wrap="square" lIns="91440" tIns="45720" rIns="91440" bIns="45720">
            <a:spAutoFit/>
          </a:bodyPr>
          <a:lstStyle/>
          <a:p>
            <a:pPr algn="ctr">
              <a:lnSpc>
                <a:spcPct val="120000"/>
              </a:lnSpc>
            </a:pP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Allegory</a:t>
            </a:r>
          </a:p>
        </p:txBody>
      </p:sp>
      <p:sp>
        <p:nvSpPr>
          <p:cNvPr id="13" name="Rectangle 12"/>
          <p:cNvSpPr/>
          <p:nvPr/>
        </p:nvSpPr>
        <p:spPr>
          <a:xfrm>
            <a:off x="207708" y="2255158"/>
            <a:ext cx="8822395" cy="4376583"/>
          </a:xfrm>
          <a:prstGeom prst="rect">
            <a:avLst/>
          </a:prstGeom>
          <a:noFill/>
          <a:effectLst>
            <a:softEdge rad="127000"/>
          </a:effectLst>
        </p:spPr>
        <p:txBody>
          <a:bodyPr wrap="square" lIns="91440" tIns="45720" rIns="91440" bIns="45720">
            <a:spAutoFit/>
          </a:bodyPr>
          <a:lstStyle/>
          <a:p>
            <a:pPr algn="just">
              <a:lnSpc>
                <a:spcPct val="120000"/>
              </a:lnSpc>
            </a:pP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allegory was employed by the school in order to remove the crude literalism which offended the Greek mind”</a:t>
            </a:r>
          </a:p>
          <a:p>
            <a:pPr algn="just">
              <a:lnSpc>
                <a:spcPct val="120000"/>
              </a:lnSpc>
            </a:pPr>
            <a:r>
              <a:rPr lang="en-US" sz="4000" b="1" dirty="0" smtClean="0">
                <a:ln w="19050">
                  <a:solidFill>
                    <a:srgbClr val="002060"/>
                  </a:solidFill>
                  <a:prstDash val="solid"/>
                </a:ln>
                <a:solidFill>
                  <a:srgbClr val="FFFF00"/>
                </a:solidFill>
                <a:effectLst>
                  <a:outerShdw blurRad="12700" dist="50800" dir="2700000" algn="tl" rotWithShape="0">
                    <a:schemeClr val="tx1"/>
                  </a:outerShdw>
                </a:effectLst>
              </a:rPr>
              <a:t>(Bakers Dictionary of Theology)</a:t>
            </a:r>
          </a:p>
        </p:txBody>
      </p:sp>
    </p:spTree>
    <p:extLst>
      <p:ext uri="{BB962C8B-B14F-4D97-AF65-F5344CB8AC3E}">
        <p14:creationId xmlns:p14="http://schemas.microsoft.com/office/powerpoint/2010/main" val="175162428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http://i293.photobucket.com/albums/mm51/vedrannnnn/forest210240ai.jpg"/>
          <p:cNvPicPr>
            <a:picLocks noChangeAspect="1" noChangeArrowheads="1"/>
          </p:cNvPicPr>
          <p:nvPr/>
        </p:nvPicPr>
        <p:blipFill>
          <a:blip r:embed="rId3" cstate="print"/>
          <a:srcRect/>
          <a:stretch>
            <a:fillRect/>
          </a:stretch>
        </p:blipFill>
        <p:spPr bwMode="auto">
          <a:xfrm>
            <a:off x="0" y="796414"/>
            <a:ext cx="9144000" cy="6061586"/>
          </a:xfrm>
          <a:prstGeom prst="rect">
            <a:avLst/>
          </a:prstGeom>
          <a:noFill/>
          <a:effectLst>
            <a:softEdge rad="317500"/>
          </a:effectLst>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0" y="1363864"/>
            <a:ext cx="9144000" cy="2123658"/>
          </a:xfrm>
          <a:prstGeom prst="rect">
            <a:avLst/>
          </a:prstGeom>
          <a:solidFill>
            <a:srgbClr val="223769">
              <a:alpha val="40000"/>
            </a:srgbClr>
          </a:solidFill>
          <a:effectLst>
            <a:softEdge rad="254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Restoration is Promised</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10:28-34</a:t>
            </a:r>
            <a:endParaRPr lang="en-US" sz="7200" b="1" dirty="0" smtClean="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7779179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9393" y="4810776"/>
            <a:ext cx="1827571" cy="1827571"/>
          </a:xfrm>
          <a:prstGeom prst="rect">
            <a:avLst/>
          </a:prstGeom>
          <a:effectLst>
            <a:softEdge rad="50800"/>
          </a:effectLst>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2379542" y="1025270"/>
            <a:ext cx="4384917" cy="1229888"/>
          </a:xfrm>
          <a:prstGeom prst="rect">
            <a:avLst/>
          </a:prstGeom>
          <a:noFill/>
          <a:effectLst>
            <a:softEdge rad="127000"/>
          </a:effectLst>
        </p:spPr>
        <p:txBody>
          <a:bodyPr wrap="square" lIns="91440" tIns="45720" rIns="91440" bIns="45720">
            <a:spAutoFit/>
          </a:bodyPr>
          <a:lstStyle/>
          <a:p>
            <a:pPr algn="ctr">
              <a:lnSpc>
                <a:spcPct val="120000"/>
              </a:lnSpc>
            </a:pP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Allegory</a:t>
            </a:r>
          </a:p>
        </p:txBody>
      </p:sp>
      <p:sp>
        <p:nvSpPr>
          <p:cNvPr id="13" name="Rectangle 12"/>
          <p:cNvSpPr/>
          <p:nvPr/>
        </p:nvSpPr>
        <p:spPr>
          <a:xfrm>
            <a:off x="207708" y="2255158"/>
            <a:ext cx="8822395" cy="4376583"/>
          </a:xfrm>
          <a:prstGeom prst="rect">
            <a:avLst/>
          </a:prstGeom>
          <a:noFill/>
          <a:effectLst>
            <a:softEdge rad="127000"/>
          </a:effectLst>
        </p:spPr>
        <p:txBody>
          <a:bodyPr wrap="square" lIns="91440" tIns="45720" rIns="91440" bIns="45720">
            <a:spAutoFit/>
          </a:bodyPr>
          <a:lstStyle/>
          <a:p>
            <a:pPr algn="just">
              <a:lnSpc>
                <a:spcPct val="120000"/>
              </a:lnSpc>
            </a:pP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“Origin repudiated the literal interpretation of </a:t>
            </a:r>
            <a:r>
              <a:rPr lang="en-US" sz="4800" b="1" i="1" dirty="0" smtClean="0">
                <a:ln w="19050">
                  <a:solidFill>
                    <a:srgbClr val="002060"/>
                  </a:solidFill>
                  <a:prstDash val="solid"/>
                </a:ln>
                <a:solidFill>
                  <a:schemeClr val="bg1"/>
                </a:solidFill>
                <a:effectLst>
                  <a:outerShdw blurRad="12700" dist="50800" dir="2700000" algn="tl" rotWithShape="0">
                    <a:schemeClr val="tx1"/>
                  </a:outerShdw>
                </a:effectLst>
              </a:rPr>
              <a:t>those who believed in a coming millennium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as “Jewish”</a:t>
            </a:r>
          </a:p>
          <a:p>
            <a:pPr algn="just">
              <a:lnSpc>
                <a:spcPct val="120000"/>
              </a:lnSpc>
            </a:pPr>
            <a:r>
              <a:rPr lang="en-US" sz="4000" b="1" dirty="0">
                <a:ln w="19050">
                  <a:solidFill>
                    <a:srgbClr val="002060"/>
                  </a:solidFill>
                  <a:prstDash val="solid"/>
                </a:ln>
                <a:solidFill>
                  <a:srgbClr val="FFFF00"/>
                </a:solidFill>
                <a:effectLst>
                  <a:outerShdw blurRad="12700" dist="50800" dir="2700000" algn="tl" rotWithShape="0">
                    <a:schemeClr val="tx1"/>
                  </a:outerShdw>
                </a:effectLst>
              </a:rPr>
              <a:t>(</a:t>
            </a:r>
            <a:r>
              <a:rPr lang="en-US" sz="4000" b="1" dirty="0" smtClean="0">
                <a:ln w="19050">
                  <a:solidFill>
                    <a:srgbClr val="002060"/>
                  </a:solidFill>
                  <a:prstDash val="solid"/>
                </a:ln>
                <a:solidFill>
                  <a:srgbClr val="FFFF00"/>
                </a:solidFill>
                <a:effectLst>
                  <a:outerShdw blurRad="12700" dist="50800" dir="2700000" algn="tl" rotWithShape="0">
                    <a:schemeClr val="tx1"/>
                  </a:outerShdw>
                </a:effectLst>
              </a:rPr>
              <a:t>Revelation, Four </a:t>
            </a:r>
            <a:r>
              <a:rPr lang="en-US" sz="4000" b="1" dirty="0">
                <a:ln w="19050">
                  <a:solidFill>
                    <a:srgbClr val="002060"/>
                  </a:solidFill>
                  <a:prstDash val="solid"/>
                </a:ln>
                <a:solidFill>
                  <a:srgbClr val="FFFF00"/>
                </a:solidFill>
                <a:effectLst>
                  <a:outerShdw blurRad="12700" dist="50800" dir="2700000" algn="tl" rotWithShape="0">
                    <a:schemeClr val="tx1"/>
                  </a:outerShdw>
                </a:effectLst>
              </a:rPr>
              <a:t>Views)</a:t>
            </a:r>
            <a:endParaRPr lang="en-US" sz="4000" b="1" dirty="0" smtClean="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72028542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9393" y="4810776"/>
            <a:ext cx="1827571" cy="1827571"/>
          </a:xfrm>
          <a:prstGeom prst="rect">
            <a:avLst/>
          </a:prstGeom>
          <a:effectLst>
            <a:softEdge rad="50800"/>
          </a:effectLst>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2379542" y="1025270"/>
            <a:ext cx="4384917" cy="1229888"/>
          </a:xfrm>
          <a:prstGeom prst="rect">
            <a:avLst/>
          </a:prstGeom>
          <a:noFill/>
          <a:effectLst>
            <a:softEdge rad="127000"/>
          </a:effectLst>
        </p:spPr>
        <p:txBody>
          <a:bodyPr wrap="square" lIns="91440" tIns="45720" rIns="91440" bIns="45720">
            <a:spAutoFit/>
          </a:bodyPr>
          <a:lstStyle/>
          <a:p>
            <a:pPr algn="ctr">
              <a:lnSpc>
                <a:spcPct val="120000"/>
              </a:lnSpc>
            </a:pP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Allegory</a:t>
            </a:r>
          </a:p>
        </p:txBody>
      </p:sp>
      <p:sp>
        <p:nvSpPr>
          <p:cNvPr id="13" name="Rectangle 12"/>
          <p:cNvSpPr/>
          <p:nvPr/>
        </p:nvSpPr>
        <p:spPr>
          <a:xfrm>
            <a:off x="207708" y="2255158"/>
            <a:ext cx="8822395" cy="4339650"/>
          </a:xfrm>
          <a:prstGeom prst="rect">
            <a:avLst/>
          </a:prstGeom>
          <a:noFill/>
          <a:effectLst>
            <a:softEdge rad="127000"/>
          </a:effectLst>
        </p:spPr>
        <p:txBody>
          <a:bodyPr wrap="square" lIns="91440" tIns="45720" rIns="91440" bIns="45720">
            <a:spAutoFit/>
          </a:bodyPr>
          <a:lstStyle/>
          <a:p>
            <a:pPr algn="just">
              <a:lnSpc>
                <a:spcPct val="120000"/>
              </a:lnSpc>
            </a:pP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The church rejected the allegorical interpretation of </a:t>
            </a:r>
            <a:r>
              <a:rPr lang="en-US" sz="4600" b="1" u="sng" dirty="0" smtClean="0">
                <a:ln w="19050">
                  <a:solidFill>
                    <a:srgbClr val="002060"/>
                  </a:solidFill>
                  <a:prstDash val="solid"/>
                </a:ln>
                <a:solidFill>
                  <a:schemeClr val="bg1"/>
                </a:solidFill>
                <a:effectLst>
                  <a:outerShdw blurRad="12700" dist="50800" dir="2700000" algn="tl" rotWithShape="0">
                    <a:schemeClr val="tx1"/>
                  </a:outerShdw>
                </a:effectLst>
              </a:rPr>
              <a:t>all</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Scripture, but Augustine retained the allegorical method of interpretation </a:t>
            </a:r>
          </a:p>
          <a:p>
            <a:pPr algn="just">
              <a:lnSpc>
                <a:spcPct val="120000"/>
              </a:lnSpc>
            </a:pP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for all unfulfilled prophecy.</a:t>
            </a:r>
          </a:p>
        </p:txBody>
      </p:sp>
    </p:spTree>
    <p:extLst>
      <p:ext uri="{BB962C8B-B14F-4D97-AF65-F5344CB8AC3E}">
        <p14:creationId xmlns:p14="http://schemas.microsoft.com/office/powerpoint/2010/main" val="337543406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0105" y="3972232"/>
            <a:ext cx="1944066" cy="2704412"/>
          </a:xfrm>
          <a:prstGeom prst="rect">
            <a:avLst/>
          </a:prstGeom>
          <a:effectLst>
            <a:softEdge rad="63500"/>
          </a:effectLst>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2379542" y="1025270"/>
            <a:ext cx="4384917" cy="1229888"/>
          </a:xfrm>
          <a:prstGeom prst="rect">
            <a:avLst/>
          </a:prstGeom>
          <a:noFill/>
          <a:effectLst>
            <a:softEdge rad="127000"/>
          </a:effectLst>
        </p:spPr>
        <p:txBody>
          <a:bodyPr wrap="square" lIns="91440" tIns="45720" rIns="91440" bIns="45720">
            <a:spAutoFit/>
          </a:bodyPr>
          <a:lstStyle/>
          <a:p>
            <a:pPr algn="ctr">
              <a:lnSpc>
                <a:spcPct val="120000"/>
              </a:lnSpc>
            </a:pP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Allegory</a:t>
            </a:r>
          </a:p>
        </p:txBody>
      </p:sp>
      <p:sp>
        <p:nvSpPr>
          <p:cNvPr id="13" name="Rectangle 12"/>
          <p:cNvSpPr/>
          <p:nvPr/>
        </p:nvSpPr>
        <p:spPr>
          <a:xfrm>
            <a:off x="207708" y="2255158"/>
            <a:ext cx="8822395" cy="3637919"/>
          </a:xfrm>
          <a:prstGeom prst="rect">
            <a:avLst/>
          </a:prstGeom>
          <a:noFill/>
          <a:effectLst>
            <a:softEdge rad="127000"/>
          </a:effectLst>
        </p:spPr>
        <p:txBody>
          <a:bodyPr wrap="square" lIns="91440" tIns="45720" rIns="91440" bIns="45720">
            <a:spAutoFit/>
          </a:bodyPr>
          <a:lstStyle/>
          <a:p>
            <a:pPr algn="just">
              <a:lnSpc>
                <a:spcPct val="120000"/>
              </a:lnSpc>
            </a:pP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Luther, Melanchthon, and Calvin rejected the allegory because it was too subjective and</a:t>
            </a:r>
          </a:p>
          <a:p>
            <a:pPr algn="just">
              <a:lnSpc>
                <a:spcPct val="120000"/>
              </a:lnSpc>
            </a:pP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uncontrollable.</a:t>
            </a:r>
          </a:p>
        </p:txBody>
      </p:sp>
    </p:spTree>
    <p:extLst>
      <p:ext uri="{BB962C8B-B14F-4D97-AF65-F5344CB8AC3E}">
        <p14:creationId xmlns:p14="http://schemas.microsoft.com/office/powerpoint/2010/main" val="227053583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0" y="1158801"/>
            <a:ext cx="9143999"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The Messiah’s Rule</a:t>
            </a:r>
          </a:p>
          <a:p>
            <a:pPr algn="ctr"/>
            <a:r>
              <a:rPr lang="en-US" sz="6600" b="1" dirty="0">
                <a:ln w="19050">
                  <a:solidFill>
                    <a:srgbClr val="002060"/>
                  </a:solidFill>
                  <a:prstDash val="solid"/>
                </a:ln>
                <a:solidFill>
                  <a:srgbClr val="FFFF00"/>
                </a:solidFill>
                <a:effectLst>
                  <a:outerShdw blurRad="12700" dist="50800" dir="2700000" algn="tl" rotWithShape="0">
                    <a:schemeClr val="tx1"/>
                  </a:outerShdw>
                </a:effectLst>
              </a:rPr>
              <a:t>w</a:t>
            </a: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ill be Characterized by:</a:t>
            </a:r>
          </a:p>
        </p:txBody>
      </p:sp>
      <p:sp>
        <p:nvSpPr>
          <p:cNvPr id="12" name="Rectangle 11"/>
          <p:cNvSpPr/>
          <p:nvPr/>
        </p:nvSpPr>
        <p:spPr>
          <a:xfrm>
            <a:off x="1146071" y="3330105"/>
            <a:ext cx="6851855" cy="1107996"/>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Peace and Security</a:t>
            </a:r>
            <a:endParaRPr lang="en-US" sz="60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pic>
        <p:nvPicPr>
          <p:cNvPr id="8" name="Picture 2" descr="http://www.parousianetwork.org/Cafe_Images/Wolf&amp;Lamb.jpg"/>
          <p:cNvPicPr>
            <a:picLocks noChangeAspect="1" noChangeArrowheads="1"/>
          </p:cNvPicPr>
          <p:nvPr/>
        </p:nvPicPr>
        <p:blipFill>
          <a:blip r:embed="rId5" cstate="print"/>
          <a:srcRect/>
          <a:stretch>
            <a:fillRect/>
          </a:stretch>
        </p:blipFill>
        <p:spPr bwMode="auto">
          <a:xfrm>
            <a:off x="2960124" y="4362789"/>
            <a:ext cx="3223752" cy="2417815"/>
          </a:xfrm>
          <a:prstGeom prst="rect">
            <a:avLst/>
          </a:prstGeom>
          <a:noFill/>
          <a:effectLst>
            <a:softEdge rad="152400"/>
          </a:effectLst>
        </p:spPr>
      </p:pic>
    </p:spTree>
    <p:extLst>
      <p:ext uri="{BB962C8B-B14F-4D97-AF65-F5344CB8AC3E}">
        <p14:creationId xmlns:p14="http://schemas.microsoft.com/office/powerpoint/2010/main" val="3992614544"/>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0" y="1158801"/>
            <a:ext cx="9143999" cy="1107996"/>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The Messiah’s Rule will:</a:t>
            </a:r>
          </a:p>
        </p:txBody>
      </p:sp>
      <p:sp>
        <p:nvSpPr>
          <p:cNvPr id="12" name="Rectangle 11"/>
          <p:cNvSpPr/>
          <p:nvPr/>
        </p:nvSpPr>
        <p:spPr>
          <a:xfrm>
            <a:off x="322005" y="2376447"/>
            <a:ext cx="8499987" cy="1107996"/>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Attract Gentiles</a:t>
            </a:r>
            <a:endParaRPr lang="en-US" sz="60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40423423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0.70"/>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childTnLst>
                          </p:cTn>
                        </p:par>
                        <p:par>
                          <p:cTn id="10" fill="hold">
                            <p:stCondLst>
                              <p:cond delay="1250"/>
                            </p:stCondLst>
                            <p:childTnLst>
                              <p:par>
                                <p:cTn id="11" presetID="55" presetClass="entr" presetSubtype="0" fill="hold" grpId="0" nodeType="afterEffect">
                                  <p:stCondLst>
                                    <p:cond delay="500"/>
                                  </p:stCondLst>
                                  <p:childTnLst>
                                    <p:set>
                                      <p:cBhvr>
                                        <p:cTn id="12" dur="1" fill="hold">
                                          <p:stCondLst>
                                            <p:cond delay="0"/>
                                          </p:stCondLst>
                                        </p:cTn>
                                        <p:tgtEl>
                                          <p:spTgt spid="12"/>
                                        </p:tgtEl>
                                        <p:attrNameLst>
                                          <p:attrName>style.visibility</p:attrName>
                                        </p:attrNameLst>
                                      </p:cBhvr>
                                      <p:to>
                                        <p:strVal val="visible"/>
                                      </p:to>
                                    </p:set>
                                    <p:anim calcmode="lin" valueType="num">
                                      <p:cBhvr>
                                        <p:cTn id="13" dur="750" fill="hold"/>
                                        <p:tgtEl>
                                          <p:spTgt spid="12"/>
                                        </p:tgtEl>
                                        <p:attrNameLst>
                                          <p:attrName>ppt_w</p:attrName>
                                        </p:attrNameLst>
                                      </p:cBhvr>
                                      <p:tavLst>
                                        <p:tav tm="0">
                                          <p:val>
                                            <p:strVal val="#ppt_w*0.70"/>
                                          </p:val>
                                        </p:tav>
                                        <p:tav tm="100000">
                                          <p:val>
                                            <p:strVal val="#ppt_w"/>
                                          </p:val>
                                        </p:tav>
                                      </p:tavLst>
                                    </p:anim>
                                    <p:anim calcmode="lin" valueType="num">
                                      <p:cBhvr>
                                        <p:cTn id="14" dur="750" fill="hold"/>
                                        <p:tgtEl>
                                          <p:spTgt spid="12"/>
                                        </p:tgtEl>
                                        <p:attrNameLst>
                                          <p:attrName>ppt_h</p:attrName>
                                        </p:attrNameLst>
                                      </p:cBhvr>
                                      <p:tavLst>
                                        <p:tav tm="0">
                                          <p:val>
                                            <p:strVal val="#ppt_h"/>
                                          </p:val>
                                        </p:tav>
                                        <p:tav tm="100000">
                                          <p:val>
                                            <p:strVal val="#ppt_h"/>
                                          </p:val>
                                        </p:tav>
                                      </p:tavLst>
                                    </p:anim>
                                    <p:animEffect transition="in" filter="fade">
                                      <p:cBhvr>
                                        <p:cTn id="15"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3315" y="1203372"/>
            <a:ext cx="8800252" cy="4708981"/>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in that day there shall be a Root of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Jesse, Who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shall stand as a banner to the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people; For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the Gentiles shall seek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Him, and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His resting place shall be glorious</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(11:10)</a:t>
            </a:r>
            <a:endParaRPr lang="en-US" sz="5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25185790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6446" y="1246204"/>
            <a:ext cx="8800252" cy="5509200"/>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Paul says, “…I preach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among the Gentiles the unsearchable riches of Christ</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and to make all see what is the fellowship of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the mystery</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which from the beginning of the ages has been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hidden in God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who created all things through Jesus Christ</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(Eph. 3:8-9)</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87788564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6446" y="1200620"/>
            <a:ext cx="8800252" cy="5632311"/>
          </a:xfrm>
          <a:prstGeom prst="rect">
            <a:avLst/>
          </a:prstGeom>
          <a:noFill/>
          <a:effectLst>
            <a:softEdge rad="127000"/>
          </a:effectLst>
        </p:spPr>
        <p:txBody>
          <a:bodyPr wrap="square" lIns="91440" tIns="45720" rIns="91440" bIns="45720">
            <a:spAutoFit/>
          </a:bodyPr>
          <a:lstStyle/>
          <a:p>
            <a:pPr algn="just"/>
            <a:r>
              <a:rPr lang="en-US" sz="3600" b="1" dirty="0" smtClean="0">
                <a:ln w="19050">
                  <a:solidFill>
                    <a:srgbClr val="002060"/>
                  </a:solidFill>
                  <a:prstDash val="solid"/>
                </a:ln>
                <a:solidFill>
                  <a:schemeClr val="bg1"/>
                </a:solidFill>
                <a:effectLst>
                  <a:outerShdw blurRad="12700" dist="50800" dir="2700000" algn="tl" rotWithShape="0">
                    <a:schemeClr val="tx1"/>
                  </a:outerShdw>
                </a:effectLst>
              </a:rPr>
              <a:t>“you </a:t>
            </a:r>
            <a:r>
              <a:rPr lang="en-US" sz="3600" b="1" dirty="0">
                <a:ln w="19050">
                  <a:solidFill>
                    <a:srgbClr val="002060"/>
                  </a:solidFill>
                  <a:prstDash val="solid"/>
                </a:ln>
                <a:solidFill>
                  <a:schemeClr val="bg1"/>
                </a:solidFill>
                <a:effectLst>
                  <a:outerShdw blurRad="12700" dist="50800" dir="2700000" algn="tl" rotWithShape="0">
                    <a:schemeClr val="tx1"/>
                  </a:outerShdw>
                </a:effectLst>
              </a:rPr>
              <a:t>have heard of the dispensation of the grace of God which was given to me for </a:t>
            </a:r>
            <a:r>
              <a:rPr lang="en-US" sz="3600" b="1" dirty="0" smtClean="0">
                <a:ln w="19050">
                  <a:solidFill>
                    <a:srgbClr val="002060"/>
                  </a:solidFill>
                  <a:prstDash val="solid"/>
                </a:ln>
                <a:solidFill>
                  <a:schemeClr val="bg1"/>
                </a:solidFill>
                <a:effectLst>
                  <a:outerShdw blurRad="12700" dist="50800" dir="2700000" algn="tl" rotWithShape="0">
                    <a:schemeClr val="tx1"/>
                  </a:outerShdw>
                </a:effectLst>
              </a:rPr>
              <a:t>you, how </a:t>
            </a:r>
            <a:r>
              <a:rPr lang="en-US" sz="3600" b="1" dirty="0">
                <a:ln w="19050">
                  <a:solidFill>
                    <a:srgbClr val="002060"/>
                  </a:solidFill>
                  <a:prstDash val="solid"/>
                </a:ln>
                <a:solidFill>
                  <a:schemeClr val="bg1"/>
                </a:solidFill>
                <a:effectLst>
                  <a:outerShdw blurRad="12700" dist="50800" dir="2700000" algn="tl" rotWithShape="0">
                    <a:schemeClr val="tx1"/>
                  </a:outerShdw>
                </a:effectLst>
              </a:rPr>
              <a:t>that by revelation He made known to me the </a:t>
            </a:r>
            <a:r>
              <a:rPr lang="en-US" sz="3600" b="1" dirty="0" smtClean="0">
                <a:ln w="19050">
                  <a:solidFill>
                    <a:srgbClr val="002060"/>
                  </a:solidFill>
                  <a:prstDash val="solid"/>
                </a:ln>
                <a:solidFill>
                  <a:schemeClr val="bg1"/>
                </a:solidFill>
                <a:effectLst>
                  <a:outerShdw blurRad="12700" dist="50800" dir="2700000" algn="tl" rotWithShape="0">
                    <a:schemeClr val="tx1"/>
                  </a:outerShdw>
                </a:effectLst>
              </a:rPr>
              <a:t>mystery… which </a:t>
            </a:r>
            <a:r>
              <a:rPr lang="en-US" sz="3600" b="1" dirty="0">
                <a:ln w="19050">
                  <a:solidFill>
                    <a:srgbClr val="002060"/>
                  </a:solidFill>
                  <a:prstDash val="solid"/>
                </a:ln>
                <a:solidFill>
                  <a:schemeClr val="bg1"/>
                </a:solidFill>
                <a:effectLst>
                  <a:outerShdw blurRad="12700" dist="50800" dir="2700000" algn="tl" rotWithShape="0">
                    <a:schemeClr val="tx1"/>
                  </a:outerShdw>
                </a:effectLst>
              </a:rPr>
              <a:t>in other ages was not made known to the sons of men, as it has </a:t>
            </a:r>
            <a:r>
              <a:rPr lang="en-US" sz="3600" b="1" dirty="0">
                <a:ln w="19050">
                  <a:solidFill>
                    <a:srgbClr val="002060"/>
                  </a:solidFill>
                  <a:prstDash val="solid"/>
                </a:ln>
                <a:solidFill>
                  <a:srgbClr val="FFFF00"/>
                </a:solidFill>
                <a:effectLst>
                  <a:outerShdw blurRad="12700" dist="50800" dir="2700000" algn="tl" rotWithShape="0">
                    <a:schemeClr val="tx1"/>
                  </a:outerShdw>
                </a:effectLst>
              </a:rPr>
              <a:t>now been revealed </a:t>
            </a:r>
            <a:r>
              <a:rPr lang="en-US" sz="3600" b="1" dirty="0">
                <a:ln w="19050">
                  <a:solidFill>
                    <a:srgbClr val="002060"/>
                  </a:solidFill>
                  <a:prstDash val="solid"/>
                </a:ln>
                <a:solidFill>
                  <a:schemeClr val="bg1"/>
                </a:solidFill>
                <a:effectLst>
                  <a:outerShdw blurRad="12700" dist="50800" dir="2700000" algn="tl" rotWithShape="0">
                    <a:schemeClr val="tx1"/>
                  </a:outerShdw>
                </a:effectLst>
              </a:rPr>
              <a:t>by the Spirit to His holy apostles and prophets: </a:t>
            </a:r>
            <a:r>
              <a:rPr lang="en-US" sz="3600" b="1" dirty="0" smtClean="0">
                <a:ln w="19050">
                  <a:solidFill>
                    <a:srgbClr val="002060"/>
                  </a:solidFill>
                  <a:prstDash val="solid"/>
                </a:ln>
                <a:solidFill>
                  <a:schemeClr val="bg1"/>
                </a:solidFill>
                <a:effectLst>
                  <a:outerShdw blurRad="12700" dist="50800" dir="2700000" algn="tl" rotWithShape="0">
                    <a:schemeClr val="tx1"/>
                  </a:outerShdw>
                </a:effectLst>
              </a:rPr>
              <a:t>that </a:t>
            </a:r>
            <a:r>
              <a:rPr lang="en-US" sz="3600" b="1" dirty="0">
                <a:ln w="19050">
                  <a:solidFill>
                    <a:srgbClr val="002060"/>
                  </a:solidFill>
                  <a:prstDash val="solid"/>
                </a:ln>
                <a:solidFill>
                  <a:srgbClr val="FFFF00"/>
                </a:solidFill>
                <a:effectLst>
                  <a:outerShdw blurRad="12700" dist="50800" dir="2700000" algn="tl" rotWithShape="0">
                    <a:schemeClr val="tx1"/>
                  </a:outerShdw>
                </a:effectLst>
              </a:rPr>
              <a:t>the Gentiles should be fellow heirs, of the same body</a:t>
            </a:r>
            <a:r>
              <a:rPr lang="en-US" sz="3600" b="1" dirty="0">
                <a:ln w="19050">
                  <a:solidFill>
                    <a:srgbClr val="002060"/>
                  </a:solidFill>
                  <a:prstDash val="solid"/>
                </a:ln>
                <a:solidFill>
                  <a:schemeClr val="bg1"/>
                </a:solidFill>
                <a:effectLst>
                  <a:outerShdw blurRad="12700" dist="50800" dir="2700000" algn="tl" rotWithShape="0">
                    <a:schemeClr val="tx1"/>
                  </a:outerShdw>
                </a:effectLst>
              </a:rPr>
              <a:t>, and partakers of His promise in Christ through the </a:t>
            </a:r>
            <a:r>
              <a:rPr lang="en-US" sz="3600" b="1" dirty="0" smtClean="0">
                <a:ln w="19050">
                  <a:solidFill>
                    <a:srgbClr val="002060"/>
                  </a:solidFill>
                  <a:prstDash val="solid"/>
                </a:ln>
                <a:solidFill>
                  <a:schemeClr val="bg1"/>
                </a:solidFill>
                <a:effectLst>
                  <a:outerShdw blurRad="12700" dist="50800" dir="2700000" algn="tl" rotWithShape="0">
                    <a:schemeClr val="tx1"/>
                  </a:outerShdw>
                </a:effectLst>
              </a:rPr>
              <a:t>gospel.” </a:t>
            </a:r>
            <a:r>
              <a:rPr lang="en-US" sz="3600" b="1" dirty="0" smtClean="0">
                <a:ln w="19050">
                  <a:solidFill>
                    <a:srgbClr val="002060"/>
                  </a:solidFill>
                  <a:prstDash val="solid"/>
                </a:ln>
                <a:solidFill>
                  <a:srgbClr val="FFFF00"/>
                </a:solidFill>
                <a:effectLst>
                  <a:outerShdw blurRad="12700" dist="50800" dir="2700000" algn="tl" rotWithShape="0">
                    <a:schemeClr val="tx1"/>
                  </a:outerShdw>
                </a:effectLst>
              </a:rPr>
              <a:t>(Eph. 4:3-6)</a:t>
            </a:r>
            <a:endParaRPr lang="en-US" sz="3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42253831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3315" y="1203372"/>
            <a:ext cx="8800252" cy="4708981"/>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in that day there shall be a Root of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Jesse, Who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shall stand as a banner to the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people; For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the Gentiles shall seek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Him, and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His resting place shall be glorious</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(11:10)</a:t>
            </a:r>
            <a:endParaRPr lang="en-US" sz="5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51777186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3315" y="1203372"/>
            <a:ext cx="8800252" cy="4708981"/>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the L</a:t>
            </a:r>
            <a:r>
              <a:rPr lang="en-US" sz="48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5000" b="1" dirty="0">
                <a:ln w="19050">
                  <a:solidFill>
                    <a:srgbClr val="002060"/>
                  </a:solidFill>
                  <a:prstDash val="solid"/>
                </a:ln>
                <a:solidFill>
                  <a:schemeClr val="bg1"/>
                </a:solidFill>
                <a:effectLst>
                  <a:outerShdw blurRad="12700" dist="50800" dir="2700000" algn="tl" rotWithShape="0">
                    <a:schemeClr val="tx1"/>
                  </a:outerShdw>
                </a:effectLst>
              </a:rPr>
              <a:t> has chosen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Zion; He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has desired it for His dwelling place: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‘This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is My resting place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forever; Here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I will dwell, for I have desired it</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(Psalm 132:13-14)</a:t>
            </a:r>
            <a:endParaRPr lang="en-US" sz="5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60932302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hitalia.rotfl.eu.org/pictures/burnt_forest.jpg"/>
          <p:cNvPicPr>
            <a:picLocks noChangeAspect="1" noChangeArrowheads="1"/>
          </p:cNvPicPr>
          <p:nvPr/>
        </p:nvPicPr>
        <p:blipFill>
          <a:blip r:embed="rId3" cstate="print"/>
          <a:srcRect/>
          <a:stretch>
            <a:fillRect/>
          </a:stretch>
        </p:blipFill>
        <p:spPr bwMode="auto">
          <a:xfrm>
            <a:off x="-1" y="3405903"/>
            <a:ext cx="9144000" cy="3276600"/>
          </a:xfrm>
          <a:prstGeom prst="rect">
            <a:avLst/>
          </a:prstGeom>
          <a:noFill/>
          <a:effectLst>
            <a:softEdge rad="317500"/>
          </a:effectLst>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0" y="1158801"/>
            <a:ext cx="9143999"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The Messiah’s Rule</a:t>
            </a:r>
          </a:p>
          <a:p>
            <a:pPr algn="ctr"/>
            <a:r>
              <a:rPr lang="en-US" sz="6600" b="1" dirty="0">
                <a:ln w="19050">
                  <a:solidFill>
                    <a:srgbClr val="002060"/>
                  </a:solidFill>
                  <a:prstDash val="solid"/>
                </a:ln>
                <a:solidFill>
                  <a:srgbClr val="FFFF00"/>
                </a:solidFill>
                <a:effectLst>
                  <a:outerShdw blurRad="12700" dist="50800" dir="2700000" algn="tl" rotWithShape="0">
                    <a:schemeClr val="tx1"/>
                  </a:outerShdw>
                </a:effectLst>
              </a:rPr>
              <a:t>w</a:t>
            </a: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ill have:</a:t>
            </a:r>
          </a:p>
        </p:txBody>
      </p:sp>
      <p:sp>
        <p:nvSpPr>
          <p:cNvPr id="12" name="Rectangle 11"/>
          <p:cNvSpPr/>
          <p:nvPr/>
        </p:nvSpPr>
        <p:spPr>
          <a:xfrm>
            <a:off x="415413" y="3238600"/>
            <a:ext cx="8499987" cy="1107996"/>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A Humble Beginning</a:t>
            </a:r>
          </a:p>
        </p:txBody>
      </p:sp>
      <p:pic>
        <p:nvPicPr>
          <p:cNvPr id="15" name="Picture 14"/>
          <p:cNvPicPr>
            <a:picLocks noChangeAspect="1"/>
          </p:cNvPicPr>
          <p:nvPr/>
        </p:nvPicPr>
        <p:blipFill>
          <a:blip r:embed="rId6"/>
          <a:stretch>
            <a:fillRect/>
          </a:stretch>
        </p:blipFill>
        <p:spPr>
          <a:xfrm>
            <a:off x="3302266" y="4287447"/>
            <a:ext cx="1155434" cy="1878290"/>
          </a:xfrm>
          <a:prstGeom prst="rect">
            <a:avLst/>
          </a:prstGeom>
        </p:spPr>
      </p:pic>
    </p:spTree>
    <p:extLst>
      <p:ext uri="{BB962C8B-B14F-4D97-AF65-F5344CB8AC3E}">
        <p14:creationId xmlns:p14="http://schemas.microsoft.com/office/powerpoint/2010/main" val="17865475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0.70"/>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childTnLst>
                          </p:cTn>
                        </p:par>
                        <p:par>
                          <p:cTn id="10" fill="hold">
                            <p:stCondLst>
                              <p:cond delay="1250"/>
                            </p:stCondLst>
                            <p:childTnLst>
                              <p:par>
                                <p:cTn id="11" presetID="55" presetClass="entr" presetSubtype="0" fill="hold" grpId="0" nodeType="afterEffect">
                                  <p:stCondLst>
                                    <p:cond delay="500"/>
                                  </p:stCondLst>
                                  <p:childTnLst>
                                    <p:set>
                                      <p:cBhvr>
                                        <p:cTn id="12" dur="1" fill="hold">
                                          <p:stCondLst>
                                            <p:cond delay="0"/>
                                          </p:stCondLst>
                                        </p:cTn>
                                        <p:tgtEl>
                                          <p:spTgt spid="12"/>
                                        </p:tgtEl>
                                        <p:attrNameLst>
                                          <p:attrName>style.visibility</p:attrName>
                                        </p:attrNameLst>
                                      </p:cBhvr>
                                      <p:to>
                                        <p:strVal val="visible"/>
                                      </p:to>
                                    </p:set>
                                    <p:anim calcmode="lin" valueType="num">
                                      <p:cBhvr>
                                        <p:cTn id="13" dur="750" fill="hold"/>
                                        <p:tgtEl>
                                          <p:spTgt spid="12"/>
                                        </p:tgtEl>
                                        <p:attrNameLst>
                                          <p:attrName>ppt_w</p:attrName>
                                        </p:attrNameLst>
                                      </p:cBhvr>
                                      <p:tavLst>
                                        <p:tav tm="0">
                                          <p:val>
                                            <p:strVal val="#ppt_w*0.70"/>
                                          </p:val>
                                        </p:tav>
                                        <p:tav tm="100000">
                                          <p:val>
                                            <p:strVal val="#ppt_w"/>
                                          </p:val>
                                        </p:tav>
                                      </p:tavLst>
                                    </p:anim>
                                    <p:anim calcmode="lin" valueType="num">
                                      <p:cBhvr>
                                        <p:cTn id="14" dur="750" fill="hold"/>
                                        <p:tgtEl>
                                          <p:spTgt spid="12"/>
                                        </p:tgtEl>
                                        <p:attrNameLst>
                                          <p:attrName>ppt_h</p:attrName>
                                        </p:attrNameLst>
                                      </p:cBhvr>
                                      <p:tavLst>
                                        <p:tav tm="0">
                                          <p:val>
                                            <p:strVal val="#ppt_h"/>
                                          </p:val>
                                        </p:tav>
                                        <p:tav tm="100000">
                                          <p:val>
                                            <p:strVal val="#ppt_h"/>
                                          </p:val>
                                        </p:tav>
                                      </p:tavLst>
                                    </p:anim>
                                    <p:animEffect transition="in" filter="fade">
                                      <p:cBhvr>
                                        <p:cTn id="15" dur="750"/>
                                        <p:tgtEl>
                                          <p:spTgt spid="12"/>
                                        </p:tgtEl>
                                      </p:cBhvr>
                                    </p:animEffect>
                                  </p:childTnLst>
                                </p:cTn>
                              </p:par>
                            </p:childTnLst>
                          </p:cTn>
                        </p:par>
                        <p:par>
                          <p:cTn id="16" fill="hold">
                            <p:stCondLst>
                              <p:cond delay="2500"/>
                            </p:stCondLst>
                            <p:childTnLst>
                              <p:par>
                                <p:cTn id="17" presetID="22" presetClass="entr" presetSubtype="4" fill="hold" nodeType="afterEffect">
                                  <p:stCondLst>
                                    <p:cond delay="50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0" y="1158801"/>
            <a:ext cx="9143999" cy="1107996"/>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The Messiah’s Rule will:</a:t>
            </a:r>
          </a:p>
        </p:txBody>
      </p:sp>
      <p:sp>
        <p:nvSpPr>
          <p:cNvPr id="12" name="Rectangle 11"/>
          <p:cNvSpPr/>
          <p:nvPr/>
        </p:nvSpPr>
        <p:spPr>
          <a:xfrm>
            <a:off x="322005" y="2376447"/>
            <a:ext cx="8499987"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Regather the Scattered Remnant of Israel</a:t>
            </a:r>
            <a:endParaRPr lang="en-US" sz="60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6447553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strVal val="#ppt_w*0.70"/>
                                          </p:val>
                                        </p:tav>
                                        <p:tav tm="100000">
                                          <p:val>
                                            <p:strVal val="#ppt_w"/>
                                          </p:val>
                                        </p:tav>
                                      </p:tavLst>
                                    </p:anim>
                                    <p:anim calcmode="lin" valueType="num">
                                      <p:cBhvr>
                                        <p:cTn id="8" dur="750" fill="hold"/>
                                        <p:tgtEl>
                                          <p:spTgt spid="12"/>
                                        </p:tgtEl>
                                        <p:attrNameLst>
                                          <p:attrName>ppt_h</p:attrName>
                                        </p:attrNameLst>
                                      </p:cBhvr>
                                      <p:tavLst>
                                        <p:tav tm="0">
                                          <p:val>
                                            <p:strVal val="#ppt_h"/>
                                          </p:val>
                                        </p:tav>
                                        <p:tav tm="100000">
                                          <p:val>
                                            <p:strVal val="#ppt_h"/>
                                          </p:val>
                                        </p:tav>
                                      </p:tavLst>
                                    </p:anim>
                                    <p:animEffect transition="in" filter="fade">
                                      <p:cBhvr>
                                        <p:cTn id="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3315" y="1203372"/>
            <a:ext cx="8800252" cy="5755422"/>
          </a:xfrm>
          <a:prstGeom prst="rect">
            <a:avLst/>
          </a:prstGeom>
          <a:noFill/>
          <a:effectLst>
            <a:softEdge rad="127000"/>
          </a:effectLst>
        </p:spPr>
        <p:txBody>
          <a:bodyPr wrap="square" lIns="91440" tIns="45720" rIns="91440" bIns="45720">
            <a:spAutoFit/>
          </a:bodyPr>
          <a:lstStyle/>
          <a:p>
            <a:pPr algn="just"/>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“It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shall come to pass in that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day that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the Lord shall set His hand again the second time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to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recover the remnant of His people who are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left, from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Assyria and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Egypt, from </a:t>
            </a:r>
            <a:r>
              <a:rPr lang="en-US" sz="4500" b="1" dirty="0" err="1">
                <a:ln w="19050">
                  <a:solidFill>
                    <a:srgbClr val="002060"/>
                  </a:solidFill>
                  <a:prstDash val="solid"/>
                </a:ln>
                <a:solidFill>
                  <a:schemeClr val="bg1"/>
                </a:solidFill>
                <a:effectLst>
                  <a:outerShdw blurRad="12700" dist="50800" dir="2700000" algn="tl" rotWithShape="0">
                    <a:schemeClr val="tx1"/>
                  </a:outerShdw>
                </a:effectLst>
              </a:rPr>
              <a:t>Pathros</a:t>
            </a:r>
            <a:r>
              <a:rPr lang="en-US" sz="4500" b="1" dirty="0">
                <a:ln w="19050">
                  <a:solidFill>
                    <a:srgbClr val="002060"/>
                  </a:solidFill>
                  <a:prstDash val="solid"/>
                </a:ln>
                <a:solidFill>
                  <a:schemeClr val="bg1"/>
                </a:solidFill>
                <a:effectLst>
                  <a:outerShdw blurRad="12700" dist="50800" dir="2700000" algn="tl" rotWithShape="0">
                    <a:schemeClr val="tx1"/>
                  </a:outerShdw>
                </a:effectLst>
              </a:rPr>
              <a:t> and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Cush, from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Elam and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Shinar, from </a:t>
            </a:r>
            <a:r>
              <a:rPr lang="en-US" sz="4500" b="1" dirty="0" err="1">
                <a:ln w="19050">
                  <a:solidFill>
                    <a:srgbClr val="002060"/>
                  </a:solidFill>
                  <a:prstDash val="solid"/>
                </a:ln>
                <a:solidFill>
                  <a:schemeClr val="bg1"/>
                </a:solidFill>
                <a:effectLst>
                  <a:outerShdw blurRad="12700" dist="50800" dir="2700000" algn="tl" rotWithShape="0">
                    <a:schemeClr val="tx1"/>
                  </a:outerShdw>
                </a:effectLst>
              </a:rPr>
              <a:t>Hamath</a:t>
            </a:r>
            <a:r>
              <a:rPr lang="en-US" sz="4500" b="1" dirty="0">
                <a:ln w="19050">
                  <a:solidFill>
                    <a:srgbClr val="002060"/>
                  </a:solidFill>
                  <a:prstDash val="solid"/>
                </a:ln>
                <a:solidFill>
                  <a:schemeClr val="bg1"/>
                </a:solidFill>
                <a:effectLst>
                  <a:outerShdw blurRad="12700" dist="50800" dir="2700000" algn="tl" rotWithShape="0">
                    <a:schemeClr val="tx1"/>
                  </a:outerShdw>
                </a:effectLst>
              </a:rPr>
              <a:t> and the islands of the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sea.” </a:t>
            </a:r>
            <a:r>
              <a:rPr lang="en-US" sz="4500" b="1" dirty="0" smtClean="0">
                <a:ln w="19050">
                  <a:solidFill>
                    <a:srgbClr val="002060"/>
                  </a:solidFill>
                  <a:prstDash val="solid"/>
                </a:ln>
                <a:solidFill>
                  <a:srgbClr val="FFFF00"/>
                </a:solidFill>
                <a:effectLst>
                  <a:outerShdw blurRad="12700" dist="50800" dir="2700000" algn="tl" rotWithShape="0">
                    <a:schemeClr val="tx1"/>
                  </a:outerShdw>
                </a:effectLst>
              </a:rPr>
              <a:t>(11:11)</a:t>
            </a:r>
            <a:endParaRPr lang="en-US" sz="45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22226404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3315" y="1203372"/>
            <a:ext cx="8800252" cy="4524315"/>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will set up a banner for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nations,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will assemble the outcasts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Israel,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gather together the dispersed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Judah from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four corners of the earth</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(11:12)</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14537492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0" y="1158801"/>
            <a:ext cx="9143999" cy="1107996"/>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The Messiah’s Rule will:</a:t>
            </a:r>
          </a:p>
        </p:txBody>
      </p:sp>
      <p:sp>
        <p:nvSpPr>
          <p:cNvPr id="12" name="Rectangle 11"/>
          <p:cNvSpPr/>
          <p:nvPr/>
        </p:nvSpPr>
        <p:spPr>
          <a:xfrm>
            <a:off x="319549" y="2376447"/>
            <a:ext cx="8504903"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Heal the Strife between Ephraim and Judah</a:t>
            </a:r>
            <a:endParaRPr lang="en-US" sz="60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1584477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strVal val="#ppt_w*0.70"/>
                                          </p:val>
                                        </p:tav>
                                        <p:tav tm="100000">
                                          <p:val>
                                            <p:strVal val="#ppt_w"/>
                                          </p:val>
                                        </p:tav>
                                      </p:tavLst>
                                    </p:anim>
                                    <p:anim calcmode="lin" valueType="num">
                                      <p:cBhvr>
                                        <p:cTn id="8" dur="750" fill="hold"/>
                                        <p:tgtEl>
                                          <p:spTgt spid="12"/>
                                        </p:tgtEl>
                                        <p:attrNameLst>
                                          <p:attrName>ppt_h</p:attrName>
                                        </p:attrNameLst>
                                      </p:cBhvr>
                                      <p:tavLst>
                                        <p:tav tm="0">
                                          <p:val>
                                            <p:strVal val="#ppt_h"/>
                                          </p:val>
                                        </p:tav>
                                        <p:tav tm="100000">
                                          <p:val>
                                            <p:strVal val="#ppt_h"/>
                                          </p:val>
                                        </p:tav>
                                      </p:tavLst>
                                    </p:anim>
                                    <p:animEffect transition="in" filter="fade">
                                      <p:cBhvr>
                                        <p:cTn id="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3315" y="1203372"/>
            <a:ext cx="8800252" cy="4708981"/>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“Also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the envy of Ephraim shall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depart, and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the adversaries of Judah shall be cut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off; Ephraim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shall not envy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Judah, and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Judah shall not harass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Ephraim.”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(11:13)</a:t>
            </a:r>
            <a:endParaRPr lang="en-US" sz="5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68434601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0" y="1158801"/>
            <a:ext cx="9143999" cy="1107996"/>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The Messiah’s Rule will:</a:t>
            </a:r>
          </a:p>
        </p:txBody>
      </p:sp>
      <p:sp>
        <p:nvSpPr>
          <p:cNvPr id="12" name="Rectangle 11"/>
          <p:cNvSpPr/>
          <p:nvPr/>
        </p:nvSpPr>
        <p:spPr>
          <a:xfrm>
            <a:off x="1222887" y="2376447"/>
            <a:ext cx="6698227"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Deliver Israel from their Enemies</a:t>
            </a:r>
            <a:endParaRPr lang="en-US" sz="60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44364330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strVal val="#ppt_w*0.70"/>
                                          </p:val>
                                        </p:tav>
                                        <p:tav tm="100000">
                                          <p:val>
                                            <p:strVal val="#ppt_w"/>
                                          </p:val>
                                        </p:tav>
                                      </p:tavLst>
                                    </p:anim>
                                    <p:anim calcmode="lin" valueType="num">
                                      <p:cBhvr>
                                        <p:cTn id="8" dur="750" fill="hold"/>
                                        <p:tgtEl>
                                          <p:spTgt spid="12"/>
                                        </p:tgtEl>
                                        <p:attrNameLst>
                                          <p:attrName>ppt_h</p:attrName>
                                        </p:attrNameLst>
                                      </p:cBhvr>
                                      <p:tavLst>
                                        <p:tav tm="0">
                                          <p:val>
                                            <p:strVal val="#ppt_h"/>
                                          </p:val>
                                        </p:tav>
                                        <p:tav tm="100000">
                                          <p:val>
                                            <p:strVal val="#ppt_h"/>
                                          </p:val>
                                        </p:tav>
                                      </p:tavLst>
                                    </p:anim>
                                    <p:animEffect transition="in" filter="fade">
                                      <p:cBhvr>
                                        <p:cTn id="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3315" y="1203372"/>
            <a:ext cx="8800252" cy="5262979"/>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“But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they shall fly down upon the shoulder of the Philistines toward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west; Together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they shall plunder the people of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East; They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shall lay their hand on Edom and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Moab;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people of Ammon shall obey them</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(11:14)</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18796760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0" y="1158801"/>
            <a:ext cx="9143999" cy="1107996"/>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The Messiah’s Rule will:</a:t>
            </a:r>
          </a:p>
        </p:txBody>
      </p:sp>
      <p:sp>
        <p:nvSpPr>
          <p:cNvPr id="12" name="Rectangle 11"/>
          <p:cNvSpPr/>
          <p:nvPr/>
        </p:nvSpPr>
        <p:spPr>
          <a:xfrm>
            <a:off x="1222887" y="2376447"/>
            <a:ext cx="6698227"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Transform the Landscape</a:t>
            </a:r>
            <a:endParaRPr lang="en-US" sz="60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5499237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strVal val="#ppt_w*0.70"/>
                                          </p:val>
                                        </p:tav>
                                        <p:tav tm="100000">
                                          <p:val>
                                            <p:strVal val="#ppt_w"/>
                                          </p:val>
                                        </p:tav>
                                      </p:tavLst>
                                    </p:anim>
                                    <p:anim calcmode="lin" valueType="num">
                                      <p:cBhvr>
                                        <p:cTn id="8" dur="750" fill="hold"/>
                                        <p:tgtEl>
                                          <p:spTgt spid="12"/>
                                        </p:tgtEl>
                                        <p:attrNameLst>
                                          <p:attrName>ppt_h</p:attrName>
                                        </p:attrNameLst>
                                      </p:cBhvr>
                                      <p:tavLst>
                                        <p:tav tm="0">
                                          <p:val>
                                            <p:strVal val="#ppt_h"/>
                                          </p:val>
                                        </p:tav>
                                        <p:tav tm="100000">
                                          <p:val>
                                            <p:strVal val="#ppt_h"/>
                                          </p:val>
                                        </p:tav>
                                      </p:tavLst>
                                    </p:anim>
                                    <p:animEffect transition="in" filter="fade">
                                      <p:cBhvr>
                                        <p:cTn id="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3315" y="1203372"/>
            <a:ext cx="8800252" cy="4524315"/>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will utterly destroy the tongue of the Sea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Egypt; With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His mighty wind He will shake His fist over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River,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strike it in the seven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streams,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make men cross over </a:t>
            </a:r>
            <a:r>
              <a:rPr lang="en-US" sz="4800" b="1" dirty="0" err="1">
                <a:ln w="19050">
                  <a:solidFill>
                    <a:srgbClr val="002060"/>
                  </a:solidFill>
                  <a:prstDash val="solid"/>
                </a:ln>
                <a:solidFill>
                  <a:schemeClr val="bg1"/>
                </a:solidFill>
                <a:effectLst>
                  <a:outerShdw blurRad="12700" dist="50800" dir="2700000" algn="tl" rotWithShape="0">
                    <a:schemeClr val="tx1"/>
                  </a:outerShdw>
                </a:effectLst>
              </a:rPr>
              <a:t>dryshod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(11:15)</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48869118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0" y="1158801"/>
            <a:ext cx="9143999" cy="1107996"/>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The Messiah’s Rule will:</a:t>
            </a:r>
          </a:p>
        </p:txBody>
      </p:sp>
      <p:sp>
        <p:nvSpPr>
          <p:cNvPr id="12" name="Rectangle 11"/>
          <p:cNvSpPr/>
          <p:nvPr/>
        </p:nvSpPr>
        <p:spPr>
          <a:xfrm>
            <a:off x="611443" y="2376447"/>
            <a:ext cx="7921114" cy="1107996"/>
          </a:xfrm>
          <a:prstGeom prst="rect">
            <a:avLst/>
          </a:prstGeom>
          <a:noFill/>
          <a:effectLst>
            <a:softEdge rad="127000"/>
          </a:effectLst>
        </p:spPr>
        <p:txBody>
          <a:bodyPr wrap="square" lIns="91440" tIns="45720" rIns="91440" bIns="45720">
            <a:spAutoFit/>
          </a:bodyPr>
          <a:lstStyle/>
          <a:p>
            <a:pPr algn="ctr"/>
            <a:r>
              <a:rPr lang="en-US" sz="6600" b="1" smtClean="0">
                <a:ln w="19050">
                  <a:solidFill>
                    <a:srgbClr val="002060"/>
                  </a:solidFill>
                  <a:prstDash val="solid"/>
                </a:ln>
                <a:solidFill>
                  <a:schemeClr val="bg1"/>
                </a:solidFill>
                <a:effectLst>
                  <a:outerShdw blurRad="12700" dist="50800" dir="2700000" algn="tl" rotWithShape="0">
                    <a:schemeClr val="tx1"/>
                  </a:outerShdw>
                </a:effectLst>
              </a:rPr>
              <a:t>Create an Expressway</a:t>
            </a:r>
            <a:endParaRPr lang="en-US" sz="60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40678897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strVal val="#ppt_w*0.70"/>
                                          </p:val>
                                        </p:tav>
                                        <p:tav tm="100000">
                                          <p:val>
                                            <p:strVal val="#ppt_w"/>
                                          </p:val>
                                        </p:tav>
                                      </p:tavLst>
                                    </p:anim>
                                    <p:anim calcmode="lin" valueType="num">
                                      <p:cBhvr>
                                        <p:cTn id="8" dur="750" fill="hold"/>
                                        <p:tgtEl>
                                          <p:spTgt spid="12"/>
                                        </p:tgtEl>
                                        <p:attrNameLst>
                                          <p:attrName>ppt_h</p:attrName>
                                        </p:attrNameLst>
                                      </p:cBhvr>
                                      <p:tavLst>
                                        <p:tav tm="0">
                                          <p:val>
                                            <p:strVal val="#ppt_h"/>
                                          </p:val>
                                        </p:tav>
                                        <p:tav tm="100000">
                                          <p:val>
                                            <p:strVal val="#ppt_h"/>
                                          </p:val>
                                        </p:tav>
                                      </p:tavLst>
                                    </p:anim>
                                    <p:animEffect transition="in" filter="fade">
                                      <p:cBhvr>
                                        <p:cTn id="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hitalia.rotfl.eu.org/pictures/burnt_forest.jpg"/>
          <p:cNvPicPr>
            <a:picLocks noChangeAspect="1" noChangeArrowheads="1"/>
          </p:cNvPicPr>
          <p:nvPr/>
        </p:nvPicPr>
        <p:blipFill>
          <a:blip r:embed="rId3" cstate="print"/>
          <a:srcRect/>
          <a:stretch>
            <a:fillRect/>
          </a:stretch>
        </p:blipFill>
        <p:spPr bwMode="auto">
          <a:xfrm>
            <a:off x="-1" y="3405903"/>
            <a:ext cx="9144000" cy="3276600"/>
          </a:xfrm>
          <a:prstGeom prst="rect">
            <a:avLst/>
          </a:prstGeom>
          <a:noFill/>
          <a:effectLst>
            <a:softEdge rad="317500"/>
          </a:effectLst>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2" name="Picture 11"/>
          <p:cNvPicPr>
            <a:picLocks noChangeAspect="1"/>
          </p:cNvPicPr>
          <p:nvPr/>
        </p:nvPicPr>
        <p:blipFill>
          <a:blip r:embed="rId6"/>
          <a:stretch>
            <a:fillRect/>
          </a:stretch>
        </p:blipFill>
        <p:spPr>
          <a:xfrm>
            <a:off x="3302266" y="4287447"/>
            <a:ext cx="1155434" cy="1878290"/>
          </a:xfrm>
          <a:prstGeom prst="rect">
            <a:avLst/>
          </a:prstGeom>
        </p:spPr>
      </p:pic>
      <p:sp>
        <p:nvSpPr>
          <p:cNvPr id="8" name="Rectangle 7"/>
          <p:cNvSpPr/>
          <p:nvPr/>
        </p:nvSpPr>
        <p:spPr>
          <a:xfrm>
            <a:off x="173315" y="1203372"/>
            <a:ext cx="8800252" cy="3416320"/>
          </a:xfrm>
          <a:prstGeom prst="rect">
            <a:avLst/>
          </a:prstGeom>
          <a:noFill/>
          <a:effectLst>
            <a:softEdge rad="127000"/>
          </a:effectLst>
        </p:spPr>
        <p:txBody>
          <a:bodyPr wrap="square" lIns="91440" tIns="45720" rIns="91440" bIns="45720">
            <a:spAutoFit/>
          </a:bodyPr>
          <a:lstStyle/>
          <a:p>
            <a:pPr algn="just"/>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“There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shall come forth a Rod from the stem of </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Jesse, and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a Branch shall grow out of his </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roots.” </a:t>
            </a: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(11:1)</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88174199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3315" y="1203372"/>
            <a:ext cx="8800252" cy="3939540"/>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“There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will be a highway for the remnant of His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people who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will be left from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Assyria, as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it was for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Israel in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the day that he came up from the land of Egypt</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(11:16)</a:t>
            </a:r>
            <a:endParaRPr lang="en-US" sz="5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51231115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9145" y="1654962"/>
            <a:ext cx="9144000" cy="1200329"/>
          </a:xfrm>
          <a:prstGeom prst="rect">
            <a:avLst/>
          </a:prstGeom>
          <a:noFill/>
          <a:effectLst>
            <a:softEdge rad="127000"/>
          </a:effectLst>
        </p:spPr>
        <p:txBody>
          <a:bodyPr wrap="square" lIns="91440" tIns="45720" rIns="91440" bIns="45720">
            <a:spAutoFit/>
          </a:bodyPr>
          <a:lstStyle/>
          <a:p>
            <a:pPr algn="ctr"/>
            <a:r>
              <a:rPr lang="en-US" sz="7200" b="1" dirty="0" smtClean="0">
                <a:ln w="19050">
                  <a:solidFill>
                    <a:srgbClr val="002060"/>
                  </a:solidFill>
                  <a:prstDash val="solid"/>
                </a:ln>
                <a:solidFill>
                  <a:schemeClr val="bg1"/>
                </a:solidFill>
                <a:effectLst>
                  <a:outerShdw blurRad="12700" dist="50800" dir="2700000" algn="tl" rotWithShape="0">
                    <a:schemeClr val="tx1"/>
                  </a:outerShdw>
                </a:effectLst>
              </a:rPr>
              <a:t>Doom</a:t>
            </a:r>
          </a:p>
        </p:txBody>
      </p:sp>
      <p:pic>
        <p:nvPicPr>
          <p:cNvPr id="10" name="Picture 4" descr="http://hitalia.rotfl.eu.org/pictures/burnt_forest.jpg"/>
          <p:cNvPicPr>
            <a:picLocks noChangeAspect="1" noChangeArrowheads="1"/>
          </p:cNvPicPr>
          <p:nvPr/>
        </p:nvPicPr>
        <p:blipFill>
          <a:blip r:embed="rId5" cstate="print"/>
          <a:srcRect/>
          <a:stretch>
            <a:fillRect/>
          </a:stretch>
        </p:blipFill>
        <p:spPr bwMode="auto">
          <a:xfrm>
            <a:off x="0" y="3352800"/>
            <a:ext cx="9144000" cy="3276600"/>
          </a:xfrm>
          <a:prstGeom prst="rect">
            <a:avLst/>
          </a:prstGeom>
          <a:noFill/>
          <a:effectLst>
            <a:softEdge rad="317500"/>
          </a:effectLst>
        </p:spPr>
      </p:pic>
      <p:sp>
        <p:nvSpPr>
          <p:cNvPr id="15" name="Rectangle 14"/>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15126742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http://i293.photobucket.com/albums/mm51/vedrannnnn/forest210240ai.jpg"/>
          <p:cNvPicPr>
            <a:picLocks noChangeAspect="1" noChangeArrowheads="1"/>
          </p:cNvPicPr>
          <p:nvPr/>
        </p:nvPicPr>
        <p:blipFill>
          <a:blip r:embed="rId3" cstate="print"/>
          <a:srcRect/>
          <a:stretch>
            <a:fillRect/>
          </a:stretch>
        </p:blipFill>
        <p:spPr bwMode="auto">
          <a:xfrm>
            <a:off x="0" y="796414"/>
            <a:ext cx="9144000" cy="6061586"/>
          </a:xfrm>
          <a:prstGeom prst="rect">
            <a:avLst/>
          </a:prstGeom>
          <a:noFill/>
          <a:effectLst>
            <a:softEdge rad="317500"/>
          </a:effectLst>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9145" y="1654962"/>
            <a:ext cx="9144000" cy="1200329"/>
          </a:xfrm>
          <a:prstGeom prst="rect">
            <a:avLst/>
          </a:prstGeom>
          <a:noFill/>
          <a:effectLst>
            <a:softEdge rad="127000"/>
          </a:effectLst>
        </p:spPr>
        <p:txBody>
          <a:bodyPr wrap="square" lIns="91440" tIns="45720" rIns="91440" bIns="45720">
            <a:spAutoFit/>
          </a:bodyPr>
          <a:lstStyle/>
          <a:p>
            <a:pPr algn="ctr"/>
            <a:r>
              <a:rPr lang="en-US" sz="7200" b="1" dirty="0" smtClean="0">
                <a:ln w="19050">
                  <a:solidFill>
                    <a:srgbClr val="002060"/>
                  </a:solidFill>
                  <a:prstDash val="solid"/>
                </a:ln>
                <a:solidFill>
                  <a:schemeClr val="bg1"/>
                </a:solidFill>
                <a:effectLst>
                  <a:outerShdw blurRad="12700" dist="50800" dir="2700000" algn="tl" rotWithShape="0">
                    <a:schemeClr val="tx1"/>
                  </a:outerShdw>
                </a:effectLst>
              </a:rPr>
              <a:t>Bloom</a:t>
            </a:r>
          </a:p>
        </p:txBody>
      </p:sp>
      <p:sp>
        <p:nvSpPr>
          <p:cNvPr id="13" name="Rectangle 12"/>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10759574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8" name="Rectangle 7"/>
          <p:cNvSpPr/>
          <p:nvPr/>
        </p:nvSpPr>
        <p:spPr>
          <a:xfrm>
            <a:off x="1159763" y="1456712"/>
            <a:ext cx="6595873" cy="3046988"/>
          </a:xfrm>
          <a:prstGeom prst="rect">
            <a:avLst/>
          </a:prstGeom>
          <a:noFill/>
        </p:spPr>
        <p:txBody>
          <a:bodyPr wrap="square" lIns="91440" tIns="45720" rIns="91440" bIns="45720">
            <a:spAutoFit/>
          </a:bodyPr>
          <a:lstStyle/>
          <a:p>
            <a:pPr algn="ctr"/>
            <a:r>
              <a:rPr lang="en-US" sz="9600" b="1" dirty="0" smtClean="0">
                <a:ln w="19050">
                  <a:solidFill>
                    <a:srgbClr val="002060"/>
                  </a:solidFill>
                  <a:prstDash val="solid"/>
                </a:ln>
                <a:solidFill>
                  <a:schemeClr val="bg1"/>
                </a:solidFill>
                <a:effectLst>
                  <a:outerShdw blurRad="12700" dist="38100" dir="2700000" algn="tl" rotWithShape="0">
                    <a:schemeClr val="bg1"/>
                  </a:outerShdw>
                </a:effectLst>
              </a:rPr>
              <a:t>The Vision of Isaiah</a:t>
            </a:r>
            <a:endParaRPr lang="en-US" sz="96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Tree>
    <p:extLst>
      <p:ext uri="{BB962C8B-B14F-4D97-AF65-F5344CB8AC3E}">
        <p14:creationId xmlns:p14="http://schemas.microsoft.com/office/powerpoint/2010/main" val="714455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anim calcmode="lin" valueType="num">
                                      <p:cBhvr>
                                        <p:cTn id="8" dur="1250" fill="hold"/>
                                        <p:tgtEl>
                                          <p:spTgt spid="8"/>
                                        </p:tgtEl>
                                        <p:attrNameLst>
                                          <p:attrName>ppt_x</p:attrName>
                                        </p:attrNameLst>
                                      </p:cBhvr>
                                      <p:tavLst>
                                        <p:tav tm="0">
                                          <p:val>
                                            <p:strVal val="#ppt_x"/>
                                          </p:val>
                                        </p:tav>
                                        <p:tav tm="100000">
                                          <p:val>
                                            <p:strVal val="#ppt_x"/>
                                          </p:val>
                                        </p:tav>
                                      </p:tavLst>
                                    </p:anim>
                                    <p:anim calcmode="lin" valueType="num">
                                      <p:cBhvr>
                                        <p:cTn id="9" dur="1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hitalia.rotfl.eu.org/pictures/burnt_forest.jpg"/>
          <p:cNvPicPr>
            <a:picLocks noChangeAspect="1" noChangeArrowheads="1"/>
          </p:cNvPicPr>
          <p:nvPr/>
        </p:nvPicPr>
        <p:blipFill>
          <a:blip r:embed="rId3" cstate="print"/>
          <a:srcRect/>
          <a:stretch>
            <a:fillRect/>
          </a:stretch>
        </p:blipFill>
        <p:spPr bwMode="auto">
          <a:xfrm>
            <a:off x="-1" y="3405903"/>
            <a:ext cx="9144000" cy="3276600"/>
          </a:xfrm>
          <a:prstGeom prst="rect">
            <a:avLst/>
          </a:prstGeom>
          <a:noFill/>
          <a:effectLst>
            <a:softEdge rad="317500"/>
          </a:effectLst>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2" name="Picture 11"/>
          <p:cNvPicPr>
            <a:picLocks noChangeAspect="1"/>
          </p:cNvPicPr>
          <p:nvPr/>
        </p:nvPicPr>
        <p:blipFill>
          <a:blip r:embed="rId6"/>
          <a:stretch>
            <a:fillRect/>
          </a:stretch>
        </p:blipFill>
        <p:spPr>
          <a:xfrm>
            <a:off x="3302266" y="4287447"/>
            <a:ext cx="1155434" cy="1878290"/>
          </a:xfrm>
          <a:prstGeom prst="rect">
            <a:avLst/>
          </a:prstGeom>
        </p:spPr>
      </p:pic>
      <p:sp>
        <p:nvSpPr>
          <p:cNvPr id="8" name="Rectangle 7"/>
          <p:cNvSpPr/>
          <p:nvPr/>
        </p:nvSpPr>
        <p:spPr>
          <a:xfrm>
            <a:off x="173315" y="1203372"/>
            <a:ext cx="8800252" cy="5078313"/>
          </a:xfrm>
          <a:prstGeom prst="rect">
            <a:avLst/>
          </a:prstGeom>
          <a:solidFill>
            <a:srgbClr val="223769">
              <a:alpha val="40000"/>
            </a:srgbClr>
          </a:solidFill>
          <a:effectLst>
            <a:softEdge rad="254000"/>
          </a:effectLst>
        </p:spPr>
        <p:txBody>
          <a:bodyPr wrap="square" lIns="91440" tIns="45720" rIns="91440" bIns="45720">
            <a:spAutoFit/>
          </a:bodyPr>
          <a:lstStyle/>
          <a:p>
            <a:pPr algn="just"/>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“In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that day the Branch of the L</a:t>
            </a:r>
            <a:r>
              <a:rPr lang="en-US" sz="48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5400" b="1" dirty="0">
                <a:ln w="19050">
                  <a:solidFill>
                    <a:srgbClr val="002060"/>
                  </a:solidFill>
                  <a:prstDash val="solid"/>
                </a:ln>
                <a:solidFill>
                  <a:schemeClr val="bg1"/>
                </a:solidFill>
                <a:effectLst>
                  <a:outerShdw blurRad="12700" dist="50800" dir="2700000" algn="tl" rotWithShape="0">
                    <a:schemeClr val="tx1"/>
                  </a:outerShdw>
                </a:effectLst>
              </a:rPr>
              <a:t> shall be beautiful and </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glorious; And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the fruit of the earth shall be excellent and appealing </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those of Israel who have escaped</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(4:2)</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7920645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Rule of the Branch of Jesse</a:t>
            </a:r>
            <a:endParaRPr lang="en-US" sz="54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0" y="1158801"/>
            <a:ext cx="9143999"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The Messiah’s Rule</a:t>
            </a:r>
          </a:p>
          <a:p>
            <a:pPr algn="ctr"/>
            <a:r>
              <a:rPr lang="en-US" sz="6600" b="1" dirty="0">
                <a:ln w="19050">
                  <a:solidFill>
                    <a:srgbClr val="002060"/>
                  </a:solidFill>
                  <a:prstDash val="solid"/>
                </a:ln>
                <a:solidFill>
                  <a:srgbClr val="FFFF00"/>
                </a:solidFill>
                <a:effectLst>
                  <a:outerShdw blurRad="12700" dist="50800" dir="2700000" algn="tl" rotWithShape="0">
                    <a:schemeClr val="tx1"/>
                  </a:outerShdw>
                </a:effectLst>
              </a:rPr>
              <a:t>w</a:t>
            </a: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ill have:</a:t>
            </a:r>
          </a:p>
        </p:txBody>
      </p:sp>
      <p:sp>
        <p:nvSpPr>
          <p:cNvPr id="12" name="Rectangle 11"/>
          <p:cNvSpPr/>
          <p:nvPr/>
        </p:nvSpPr>
        <p:spPr>
          <a:xfrm>
            <a:off x="415413" y="3238600"/>
            <a:ext cx="8499987"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An Empowerment by the Spirit of the L</a:t>
            </a: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ORD</a:t>
            </a:r>
          </a:p>
        </p:txBody>
      </p:sp>
    </p:spTree>
    <p:extLst>
      <p:ext uri="{BB962C8B-B14F-4D97-AF65-F5344CB8AC3E}">
        <p14:creationId xmlns:p14="http://schemas.microsoft.com/office/powerpoint/2010/main" val="16195844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0.70"/>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childTnLst>
                          </p:cTn>
                        </p:par>
                        <p:par>
                          <p:cTn id="10" fill="hold">
                            <p:stCondLst>
                              <p:cond delay="1250"/>
                            </p:stCondLst>
                            <p:childTnLst>
                              <p:par>
                                <p:cTn id="11" presetID="55" presetClass="entr" presetSubtype="0" fill="hold" grpId="0" nodeType="afterEffect">
                                  <p:stCondLst>
                                    <p:cond delay="500"/>
                                  </p:stCondLst>
                                  <p:childTnLst>
                                    <p:set>
                                      <p:cBhvr>
                                        <p:cTn id="12" dur="1" fill="hold">
                                          <p:stCondLst>
                                            <p:cond delay="0"/>
                                          </p:stCondLst>
                                        </p:cTn>
                                        <p:tgtEl>
                                          <p:spTgt spid="12"/>
                                        </p:tgtEl>
                                        <p:attrNameLst>
                                          <p:attrName>style.visibility</p:attrName>
                                        </p:attrNameLst>
                                      </p:cBhvr>
                                      <p:to>
                                        <p:strVal val="visible"/>
                                      </p:to>
                                    </p:set>
                                    <p:anim calcmode="lin" valueType="num">
                                      <p:cBhvr>
                                        <p:cTn id="13" dur="750" fill="hold"/>
                                        <p:tgtEl>
                                          <p:spTgt spid="12"/>
                                        </p:tgtEl>
                                        <p:attrNameLst>
                                          <p:attrName>ppt_w</p:attrName>
                                        </p:attrNameLst>
                                      </p:cBhvr>
                                      <p:tavLst>
                                        <p:tav tm="0">
                                          <p:val>
                                            <p:strVal val="#ppt_w*0.70"/>
                                          </p:val>
                                        </p:tav>
                                        <p:tav tm="100000">
                                          <p:val>
                                            <p:strVal val="#ppt_w"/>
                                          </p:val>
                                        </p:tav>
                                      </p:tavLst>
                                    </p:anim>
                                    <p:anim calcmode="lin" valueType="num">
                                      <p:cBhvr>
                                        <p:cTn id="14" dur="750" fill="hold"/>
                                        <p:tgtEl>
                                          <p:spTgt spid="12"/>
                                        </p:tgtEl>
                                        <p:attrNameLst>
                                          <p:attrName>ppt_h</p:attrName>
                                        </p:attrNameLst>
                                      </p:cBhvr>
                                      <p:tavLst>
                                        <p:tav tm="0">
                                          <p:val>
                                            <p:strVal val="#ppt_h"/>
                                          </p:val>
                                        </p:tav>
                                        <p:tav tm="100000">
                                          <p:val>
                                            <p:strVal val="#ppt_h"/>
                                          </p:val>
                                        </p:tav>
                                      </p:tavLst>
                                    </p:anim>
                                    <p:animEffect transition="in" filter="fade">
                                      <p:cBhvr>
                                        <p:cTn id="15"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95762</TotalTime>
  <Words>6174</Words>
  <Application>Microsoft Office PowerPoint</Application>
  <PresentationFormat>On-screen Show (4:3)</PresentationFormat>
  <Paragraphs>384</Paragraphs>
  <Slides>73</Slides>
  <Notes>72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73</vt:i4>
      </vt:variant>
    </vt:vector>
  </HeadingPairs>
  <TitlesOfParts>
    <vt:vector size="7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dc:creator>
  <cp:lastModifiedBy>Ray Losey</cp:lastModifiedBy>
  <cp:revision>1184</cp:revision>
  <dcterms:created xsi:type="dcterms:W3CDTF">2013-09-19T14:32:29Z</dcterms:created>
  <dcterms:modified xsi:type="dcterms:W3CDTF">2020-07-06T13:42:05Z</dcterms:modified>
</cp:coreProperties>
</file>